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97" r:id="rId1"/>
  </p:sldMasterIdLst>
  <p:sldIdLst>
    <p:sldId id="256" r:id="rId2"/>
    <p:sldId id="311" r:id="rId3"/>
    <p:sldId id="312" r:id="rId4"/>
    <p:sldId id="313" r:id="rId5"/>
    <p:sldId id="314" r:id="rId6"/>
    <p:sldId id="264" r:id="rId7"/>
    <p:sldId id="257" r:id="rId8"/>
    <p:sldId id="258" r:id="rId9"/>
    <p:sldId id="259" r:id="rId10"/>
    <p:sldId id="260" r:id="rId11"/>
    <p:sldId id="261" r:id="rId12"/>
    <p:sldId id="262" r:id="rId13"/>
    <p:sldId id="298" r:id="rId14"/>
    <p:sldId id="294" r:id="rId15"/>
    <p:sldId id="295" r:id="rId16"/>
    <p:sldId id="296" r:id="rId17"/>
    <p:sldId id="274" r:id="rId18"/>
    <p:sldId id="275" r:id="rId19"/>
    <p:sldId id="276" r:id="rId20"/>
    <p:sldId id="280" r:id="rId21"/>
    <p:sldId id="277" r:id="rId22"/>
    <p:sldId id="278" r:id="rId23"/>
    <p:sldId id="279" r:id="rId24"/>
    <p:sldId id="265" r:id="rId25"/>
    <p:sldId id="266" r:id="rId26"/>
    <p:sldId id="267" r:id="rId27"/>
    <p:sldId id="268" r:id="rId28"/>
    <p:sldId id="269" r:id="rId29"/>
    <p:sldId id="270" r:id="rId30"/>
    <p:sldId id="271" r:id="rId31"/>
    <p:sldId id="272" r:id="rId32"/>
    <p:sldId id="281" r:id="rId33"/>
    <p:sldId id="283" r:id="rId34"/>
    <p:sldId id="282" r:id="rId35"/>
    <p:sldId id="284" r:id="rId36"/>
    <p:sldId id="285" r:id="rId37"/>
    <p:sldId id="286" r:id="rId38"/>
    <p:sldId id="287" r:id="rId39"/>
    <p:sldId id="288" r:id="rId40"/>
    <p:sldId id="289" r:id="rId41"/>
    <p:sldId id="290" r:id="rId42"/>
    <p:sldId id="292" r:id="rId43"/>
    <p:sldId id="291" r:id="rId44"/>
    <p:sldId id="301" r:id="rId45"/>
    <p:sldId id="302" r:id="rId46"/>
    <p:sldId id="303" r:id="rId47"/>
    <p:sldId id="304" r:id="rId48"/>
    <p:sldId id="305" r:id="rId49"/>
    <p:sldId id="306" r:id="rId50"/>
    <p:sldId id="307" r:id="rId51"/>
    <p:sldId id="308" r:id="rId52"/>
    <p:sldId id="309" r:id="rId53"/>
    <p:sldId id="310" r:id="rId54"/>
    <p:sldId id="263" r:id="rId55"/>
    <p:sldId id="297" r:id="rId56"/>
    <p:sldId id="299" r:id="rId57"/>
    <p:sldId id="300" r:id="rId5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autoAdjust="0"/>
    <p:restoredTop sz="99183" autoAdjust="0"/>
  </p:normalViewPr>
  <p:slideViewPr>
    <p:cSldViewPr snapToGrid="0" snapToObjects="1">
      <p:cViewPr>
        <p:scale>
          <a:sx n="107" d="100"/>
          <a:sy n="107" d="100"/>
        </p:scale>
        <p:origin x="-1688" y="-560"/>
      </p:cViewPr>
      <p:guideLst>
        <p:guide orient="horz" pos="2160"/>
        <p:guide pos="2880"/>
      </p:guideLst>
    </p:cSldViewPr>
  </p:slideViewPr>
  <p:outlineViewPr>
    <p:cViewPr>
      <p:scale>
        <a:sx n="33" d="100"/>
        <a:sy n="33" d="100"/>
      </p:scale>
      <p:origin x="8"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printerSettings" Target="printerSettings/printerSettings1.bin"/><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C9B0F8-1A46-EB40-A282-F065BA73460A}" type="doc">
      <dgm:prSet loTypeId="urn:microsoft.com/office/officeart/2005/8/layout/radial4" loCatId="" qsTypeId="urn:microsoft.com/office/officeart/2005/8/quickstyle/simple4" qsCatId="simple" csTypeId="urn:microsoft.com/office/officeart/2005/8/colors/accent1_2" csCatId="accent1" phldr="1"/>
      <dgm:spPr/>
      <dgm:t>
        <a:bodyPr/>
        <a:lstStyle/>
        <a:p>
          <a:endParaRPr lang="en-US"/>
        </a:p>
      </dgm:t>
    </dgm:pt>
    <dgm:pt modelId="{8AFB1DC8-D555-F94A-8A9C-B031694D8DB5}">
      <dgm:prSet phldrT="[Text]"/>
      <dgm:spPr/>
      <dgm:t>
        <a:bodyPr/>
        <a:lstStyle/>
        <a:p>
          <a:r>
            <a:rPr lang="en-US" i="1" dirty="0" smtClean="0"/>
            <a:t>Terrazzo Flooring</a:t>
          </a:r>
          <a:endParaRPr lang="en-US" i="1" dirty="0"/>
        </a:p>
      </dgm:t>
    </dgm:pt>
    <dgm:pt modelId="{955FC046-E252-4C45-A921-C2322C1E889D}" type="parTrans" cxnId="{A2719677-3EA7-7446-A6AB-7F1D5E8B74D7}">
      <dgm:prSet/>
      <dgm:spPr/>
      <dgm:t>
        <a:bodyPr/>
        <a:lstStyle/>
        <a:p>
          <a:endParaRPr lang="en-US"/>
        </a:p>
      </dgm:t>
    </dgm:pt>
    <dgm:pt modelId="{55CF122E-D5D2-584D-8B1A-FC0EBEB61EED}" type="sibTrans" cxnId="{A2719677-3EA7-7446-A6AB-7F1D5E8B74D7}">
      <dgm:prSet/>
      <dgm:spPr/>
      <dgm:t>
        <a:bodyPr/>
        <a:lstStyle/>
        <a:p>
          <a:endParaRPr lang="en-US"/>
        </a:p>
      </dgm:t>
    </dgm:pt>
    <dgm:pt modelId="{0EF03D18-0EFA-3B43-A6E9-52290D457900}">
      <dgm:prSet phldrT="[Text]"/>
      <dgm:spPr/>
      <dgm:t>
        <a:bodyPr/>
        <a:lstStyle/>
        <a:p>
          <a:r>
            <a:rPr lang="en-US" dirty="0" smtClean="0"/>
            <a:t>Aesthetics</a:t>
          </a:r>
        </a:p>
      </dgm:t>
    </dgm:pt>
    <dgm:pt modelId="{E4003081-CA6B-4D40-B9FC-DD4DDE6FA66B}" type="parTrans" cxnId="{6E013CB3-B23A-C942-8B56-5707B34DF2A5}">
      <dgm:prSet/>
      <dgm:spPr/>
      <dgm:t>
        <a:bodyPr/>
        <a:lstStyle/>
        <a:p>
          <a:endParaRPr lang="en-US"/>
        </a:p>
      </dgm:t>
    </dgm:pt>
    <dgm:pt modelId="{7E8BC86A-1E09-B448-AE62-5DA9401476AA}" type="sibTrans" cxnId="{6E013CB3-B23A-C942-8B56-5707B34DF2A5}">
      <dgm:prSet/>
      <dgm:spPr/>
      <dgm:t>
        <a:bodyPr/>
        <a:lstStyle/>
        <a:p>
          <a:endParaRPr lang="en-US"/>
        </a:p>
      </dgm:t>
    </dgm:pt>
    <dgm:pt modelId="{464412CA-6239-764C-A2DD-8F94EC7B0531}">
      <dgm:prSet phldrT="[Text]"/>
      <dgm:spPr/>
      <dgm:t>
        <a:bodyPr/>
        <a:lstStyle/>
        <a:p>
          <a:r>
            <a:rPr lang="en-US" dirty="0" smtClean="0"/>
            <a:t>Green</a:t>
          </a:r>
          <a:endParaRPr lang="en-US" dirty="0"/>
        </a:p>
      </dgm:t>
    </dgm:pt>
    <dgm:pt modelId="{B34210A2-8BF1-CA4E-8CFD-081F16D9B66C}" type="parTrans" cxnId="{CDC8153E-D0D9-314A-BDCA-ADA949814487}">
      <dgm:prSet/>
      <dgm:spPr/>
      <dgm:t>
        <a:bodyPr/>
        <a:lstStyle/>
        <a:p>
          <a:endParaRPr lang="en-US"/>
        </a:p>
      </dgm:t>
    </dgm:pt>
    <dgm:pt modelId="{7343ECE2-560B-EE4F-8A0B-5CEF49E738C7}" type="sibTrans" cxnId="{CDC8153E-D0D9-314A-BDCA-ADA949814487}">
      <dgm:prSet/>
      <dgm:spPr/>
      <dgm:t>
        <a:bodyPr/>
        <a:lstStyle/>
        <a:p>
          <a:endParaRPr lang="en-US"/>
        </a:p>
      </dgm:t>
    </dgm:pt>
    <dgm:pt modelId="{CA170457-ED4E-F345-B5A5-9823A94016FD}">
      <dgm:prSet phldrT="[Text]"/>
      <dgm:spPr/>
      <dgm:t>
        <a:bodyPr/>
        <a:lstStyle/>
        <a:p>
          <a:r>
            <a:rPr lang="en-US" dirty="0" smtClean="0"/>
            <a:t>Sanitation</a:t>
          </a:r>
          <a:endParaRPr lang="en-US" dirty="0"/>
        </a:p>
      </dgm:t>
    </dgm:pt>
    <dgm:pt modelId="{FA024A31-0F61-864B-A990-BDBC724D06FA}" type="parTrans" cxnId="{2B1E61D0-B7F0-C84E-9AF2-7C40D4A1A51A}">
      <dgm:prSet/>
      <dgm:spPr/>
      <dgm:t>
        <a:bodyPr/>
        <a:lstStyle/>
        <a:p>
          <a:endParaRPr lang="en-US"/>
        </a:p>
      </dgm:t>
    </dgm:pt>
    <dgm:pt modelId="{0C5A4D5E-E515-7340-8200-6E9D533EC20D}" type="sibTrans" cxnId="{2B1E61D0-B7F0-C84E-9AF2-7C40D4A1A51A}">
      <dgm:prSet/>
      <dgm:spPr/>
      <dgm:t>
        <a:bodyPr/>
        <a:lstStyle/>
        <a:p>
          <a:endParaRPr lang="en-US"/>
        </a:p>
      </dgm:t>
    </dgm:pt>
    <dgm:pt modelId="{00FD5996-2E0C-1E46-A2F4-EF52BE93B227}">
      <dgm:prSet/>
      <dgm:spPr/>
      <dgm:t>
        <a:bodyPr/>
        <a:lstStyle/>
        <a:p>
          <a:r>
            <a:rPr lang="en-US" dirty="0" smtClean="0"/>
            <a:t>Durability</a:t>
          </a:r>
          <a:endParaRPr lang="en-US" dirty="0"/>
        </a:p>
      </dgm:t>
    </dgm:pt>
    <dgm:pt modelId="{DF7AAD3D-22E9-3741-8F27-F0D13D8252A0}" type="parTrans" cxnId="{227ED8D8-202D-FA41-888C-E4673A8DD26F}">
      <dgm:prSet/>
      <dgm:spPr/>
      <dgm:t>
        <a:bodyPr/>
        <a:lstStyle/>
        <a:p>
          <a:endParaRPr lang="en-US"/>
        </a:p>
      </dgm:t>
    </dgm:pt>
    <dgm:pt modelId="{34CFCF63-F5D7-574F-A7AC-5C2579C935B4}" type="sibTrans" cxnId="{227ED8D8-202D-FA41-888C-E4673A8DD26F}">
      <dgm:prSet/>
      <dgm:spPr/>
      <dgm:t>
        <a:bodyPr/>
        <a:lstStyle/>
        <a:p>
          <a:endParaRPr lang="en-US"/>
        </a:p>
      </dgm:t>
    </dgm:pt>
    <dgm:pt modelId="{9BAEDCAF-512E-CF4A-9F29-09F40DCF132D}">
      <dgm:prSet/>
      <dgm:spPr/>
      <dgm:t>
        <a:bodyPr/>
        <a:lstStyle/>
        <a:p>
          <a:r>
            <a:rPr lang="en-US" dirty="0" smtClean="0"/>
            <a:t>Low Maintenance</a:t>
          </a:r>
          <a:endParaRPr lang="en-US" dirty="0"/>
        </a:p>
      </dgm:t>
    </dgm:pt>
    <dgm:pt modelId="{5D8C1814-BB99-414E-9917-7B8D608ECD3D}" type="parTrans" cxnId="{0847EE5E-DBB0-7C43-A8C1-046E87A9E6EB}">
      <dgm:prSet/>
      <dgm:spPr/>
      <dgm:t>
        <a:bodyPr/>
        <a:lstStyle/>
        <a:p>
          <a:endParaRPr lang="en-US"/>
        </a:p>
      </dgm:t>
    </dgm:pt>
    <dgm:pt modelId="{B3B4E863-CEDB-674C-8940-FD65FA17019B}" type="sibTrans" cxnId="{0847EE5E-DBB0-7C43-A8C1-046E87A9E6EB}">
      <dgm:prSet/>
      <dgm:spPr/>
      <dgm:t>
        <a:bodyPr/>
        <a:lstStyle/>
        <a:p>
          <a:endParaRPr lang="en-US"/>
        </a:p>
      </dgm:t>
    </dgm:pt>
    <dgm:pt modelId="{20D65D0C-E31D-024C-9224-A69CDBEC6E56}" type="pres">
      <dgm:prSet presAssocID="{1DC9B0F8-1A46-EB40-A282-F065BA73460A}" presName="cycle" presStyleCnt="0">
        <dgm:presLayoutVars>
          <dgm:chMax val="1"/>
          <dgm:dir/>
          <dgm:animLvl val="ctr"/>
          <dgm:resizeHandles val="exact"/>
        </dgm:presLayoutVars>
      </dgm:prSet>
      <dgm:spPr/>
      <dgm:t>
        <a:bodyPr/>
        <a:lstStyle/>
        <a:p>
          <a:endParaRPr lang="en-US"/>
        </a:p>
      </dgm:t>
    </dgm:pt>
    <dgm:pt modelId="{1753E0DB-B8DF-F44B-B6E8-A6FA403B0764}" type="pres">
      <dgm:prSet presAssocID="{8AFB1DC8-D555-F94A-8A9C-B031694D8DB5}" presName="centerShape" presStyleLbl="node0" presStyleIdx="0" presStyleCnt="1"/>
      <dgm:spPr/>
      <dgm:t>
        <a:bodyPr/>
        <a:lstStyle/>
        <a:p>
          <a:endParaRPr lang="en-US"/>
        </a:p>
      </dgm:t>
    </dgm:pt>
    <dgm:pt modelId="{62B90F5A-ECF5-4D4E-84F3-BFE0642F8B85}" type="pres">
      <dgm:prSet presAssocID="{E4003081-CA6B-4D40-B9FC-DD4DDE6FA66B}" presName="parTrans" presStyleLbl="bgSibTrans2D1" presStyleIdx="0" presStyleCnt="5"/>
      <dgm:spPr/>
      <dgm:t>
        <a:bodyPr/>
        <a:lstStyle/>
        <a:p>
          <a:endParaRPr lang="en-US"/>
        </a:p>
      </dgm:t>
    </dgm:pt>
    <dgm:pt modelId="{00DEF660-5D3D-EB45-83FB-D3D6587A4E96}" type="pres">
      <dgm:prSet presAssocID="{0EF03D18-0EFA-3B43-A6E9-52290D457900}" presName="node" presStyleLbl="node1" presStyleIdx="0" presStyleCnt="5" custRadScaleRad="109987" custRadScaleInc="7310">
        <dgm:presLayoutVars>
          <dgm:bulletEnabled val="1"/>
        </dgm:presLayoutVars>
      </dgm:prSet>
      <dgm:spPr/>
      <dgm:t>
        <a:bodyPr/>
        <a:lstStyle/>
        <a:p>
          <a:endParaRPr lang="en-US"/>
        </a:p>
      </dgm:t>
    </dgm:pt>
    <dgm:pt modelId="{B2622C96-45EB-0B44-B7DD-0186362B20C1}" type="pres">
      <dgm:prSet presAssocID="{B34210A2-8BF1-CA4E-8CFD-081F16D9B66C}" presName="parTrans" presStyleLbl="bgSibTrans2D1" presStyleIdx="1" presStyleCnt="5"/>
      <dgm:spPr/>
      <dgm:t>
        <a:bodyPr/>
        <a:lstStyle/>
        <a:p>
          <a:endParaRPr lang="en-US"/>
        </a:p>
      </dgm:t>
    </dgm:pt>
    <dgm:pt modelId="{E5C04281-5861-9942-9140-1F1F3DCD15B6}" type="pres">
      <dgm:prSet presAssocID="{464412CA-6239-764C-A2DD-8F94EC7B0531}" presName="node" presStyleLbl="node1" presStyleIdx="1" presStyleCnt="5" custRadScaleRad="138102" custRadScaleInc="-9031">
        <dgm:presLayoutVars>
          <dgm:bulletEnabled val="1"/>
        </dgm:presLayoutVars>
      </dgm:prSet>
      <dgm:spPr/>
      <dgm:t>
        <a:bodyPr/>
        <a:lstStyle/>
        <a:p>
          <a:endParaRPr lang="en-US"/>
        </a:p>
      </dgm:t>
    </dgm:pt>
    <dgm:pt modelId="{9360048D-7E34-8D4F-A6BF-4CA44AE2209E}" type="pres">
      <dgm:prSet presAssocID="{FA024A31-0F61-864B-A990-BDBC724D06FA}" presName="parTrans" presStyleLbl="bgSibTrans2D1" presStyleIdx="2" presStyleCnt="5"/>
      <dgm:spPr/>
      <dgm:t>
        <a:bodyPr/>
        <a:lstStyle/>
        <a:p>
          <a:endParaRPr lang="en-US"/>
        </a:p>
      </dgm:t>
    </dgm:pt>
    <dgm:pt modelId="{AE9B6564-9A46-3341-A9FA-53770C21163E}" type="pres">
      <dgm:prSet presAssocID="{CA170457-ED4E-F345-B5A5-9823A94016FD}" presName="node" presStyleLbl="node1" presStyleIdx="2" presStyleCnt="5" custRadScaleRad="100047">
        <dgm:presLayoutVars>
          <dgm:bulletEnabled val="1"/>
        </dgm:presLayoutVars>
      </dgm:prSet>
      <dgm:spPr/>
      <dgm:t>
        <a:bodyPr/>
        <a:lstStyle/>
        <a:p>
          <a:endParaRPr lang="en-US"/>
        </a:p>
      </dgm:t>
    </dgm:pt>
    <dgm:pt modelId="{8AADD0F3-92E3-C84A-9BE4-1CAAE682DE18}" type="pres">
      <dgm:prSet presAssocID="{DF7AAD3D-22E9-3741-8F27-F0D13D8252A0}" presName="parTrans" presStyleLbl="bgSibTrans2D1" presStyleIdx="3" presStyleCnt="5"/>
      <dgm:spPr/>
      <dgm:t>
        <a:bodyPr/>
        <a:lstStyle/>
        <a:p>
          <a:endParaRPr lang="en-US"/>
        </a:p>
      </dgm:t>
    </dgm:pt>
    <dgm:pt modelId="{03FCC281-A22E-6D4A-87BD-56AE8E68E54F}" type="pres">
      <dgm:prSet presAssocID="{00FD5996-2E0C-1E46-A2F4-EF52BE93B227}" presName="node" presStyleLbl="node1" presStyleIdx="3" presStyleCnt="5" custRadScaleRad="136611" custRadScaleInc="8326">
        <dgm:presLayoutVars>
          <dgm:bulletEnabled val="1"/>
        </dgm:presLayoutVars>
      </dgm:prSet>
      <dgm:spPr/>
      <dgm:t>
        <a:bodyPr/>
        <a:lstStyle/>
        <a:p>
          <a:endParaRPr lang="en-US"/>
        </a:p>
      </dgm:t>
    </dgm:pt>
    <dgm:pt modelId="{DBE535CA-4B8E-904D-B861-BFFB650F4575}" type="pres">
      <dgm:prSet presAssocID="{5D8C1814-BB99-414E-9917-7B8D608ECD3D}" presName="parTrans" presStyleLbl="bgSibTrans2D1" presStyleIdx="4" presStyleCnt="5"/>
      <dgm:spPr/>
      <dgm:t>
        <a:bodyPr/>
        <a:lstStyle/>
        <a:p>
          <a:endParaRPr lang="en-US"/>
        </a:p>
      </dgm:t>
    </dgm:pt>
    <dgm:pt modelId="{29863A4E-D040-A046-9C09-C8279808FF7A}" type="pres">
      <dgm:prSet presAssocID="{9BAEDCAF-512E-CF4A-9F29-09F40DCF132D}" presName="node" presStyleLbl="node1" presStyleIdx="4" presStyleCnt="5" custRadScaleRad="110752" custRadScaleInc="-6532">
        <dgm:presLayoutVars>
          <dgm:bulletEnabled val="1"/>
        </dgm:presLayoutVars>
      </dgm:prSet>
      <dgm:spPr/>
      <dgm:t>
        <a:bodyPr/>
        <a:lstStyle/>
        <a:p>
          <a:endParaRPr lang="en-US"/>
        </a:p>
      </dgm:t>
    </dgm:pt>
  </dgm:ptLst>
  <dgm:cxnLst>
    <dgm:cxn modelId="{6E013CB3-B23A-C942-8B56-5707B34DF2A5}" srcId="{8AFB1DC8-D555-F94A-8A9C-B031694D8DB5}" destId="{0EF03D18-0EFA-3B43-A6E9-52290D457900}" srcOrd="0" destOrd="0" parTransId="{E4003081-CA6B-4D40-B9FC-DD4DDE6FA66B}" sibTransId="{7E8BC86A-1E09-B448-AE62-5DA9401476AA}"/>
    <dgm:cxn modelId="{2B1E61D0-B7F0-C84E-9AF2-7C40D4A1A51A}" srcId="{8AFB1DC8-D555-F94A-8A9C-B031694D8DB5}" destId="{CA170457-ED4E-F345-B5A5-9823A94016FD}" srcOrd="2" destOrd="0" parTransId="{FA024A31-0F61-864B-A990-BDBC724D06FA}" sibTransId="{0C5A4D5E-E515-7340-8200-6E9D533EC20D}"/>
    <dgm:cxn modelId="{634EFC02-0E06-104A-B7E3-8717C094DFBE}" type="presOf" srcId="{DF7AAD3D-22E9-3741-8F27-F0D13D8252A0}" destId="{8AADD0F3-92E3-C84A-9BE4-1CAAE682DE18}" srcOrd="0" destOrd="0" presId="urn:microsoft.com/office/officeart/2005/8/layout/radial4"/>
    <dgm:cxn modelId="{A2719677-3EA7-7446-A6AB-7F1D5E8B74D7}" srcId="{1DC9B0F8-1A46-EB40-A282-F065BA73460A}" destId="{8AFB1DC8-D555-F94A-8A9C-B031694D8DB5}" srcOrd="0" destOrd="0" parTransId="{955FC046-E252-4C45-A921-C2322C1E889D}" sibTransId="{55CF122E-D5D2-584D-8B1A-FC0EBEB61EED}"/>
    <dgm:cxn modelId="{FA785312-D113-904E-8E57-D7597ED5F5DE}" type="presOf" srcId="{464412CA-6239-764C-A2DD-8F94EC7B0531}" destId="{E5C04281-5861-9942-9140-1F1F3DCD15B6}" srcOrd="0" destOrd="0" presId="urn:microsoft.com/office/officeart/2005/8/layout/radial4"/>
    <dgm:cxn modelId="{0847EE5E-DBB0-7C43-A8C1-046E87A9E6EB}" srcId="{8AFB1DC8-D555-F94A-8A9C-B031694D8DB5}" destId="{9BAEDCAF-512E-CF4A-9F29-09F40DCF132D}" srcOrd="4" destOrd="0" parTransId="{5D8C1814-BB99-414E-9917-7B8D608ECD3D}" sibTransId="{B3B4E863-CEDB-674C-8940-FD65FA17019B}"/>
    <dgm:cxn modelId="{4F02B0AA-95F2-A34B-B2A2-9F1744AB4E7B}" type="presOf" srcId="{E4003081-CA6B-4D40-B9FC-DD4DDE6FA66B}" destId="{62B90F5A-ECF5-4D4E-84F3-BFE0642F8B85}" srcOrd="0" destOrd="0" presId="urn:microsoft.com/office/officeart/2005/8/layout/radial4"/>
    <dgm:cxn modelId="{AA09E096-15B6-A743-AA74-3028846785C3}" type="presOf" srcId="{CA170457-ED4E-F345-B5A5-9823A94016FD}" destId="{AE9B6564-9A46-3341-A9FA-53770C21163E}" srcOrd="0" destOrd="0" presId="urn:microsoft.com/office/officeart/2005/8/layout/radial4"/>
    <dgm:cxn modelId="{A108A056-F6C8-8849-A235-4728E640055E}" type="presOf" srcId="{00FD5996-2E0C-1E46-A2F4-EF52BE93B227}" destId="{03FCC281-A22E-6D4A-87BD-56AE8E68E54F}" srcOrd="0" destOrd="0" presId="urn:microsoft.com/office/officeart/2005/8/layout/radial4"/>
    <dgm:cxn modelId="{227ED8D8-202D-FA41-888C-E4673A8DD26F}" srcId="{8AFB1DC8-D555-F94A-8A9C-B031694D8DB5}" destId="{00FD5996-2E0C-1E46-A2F4-EF52BE93B227}" srcOrd="3" destOrd="0" parTransId="{DF7AAD3D-22E9-3741-8F27-F0D13D8252A0}" sibTransId="{34CFCF63-F5D7-574F-A7AC-5C2579C935B4}"/>
    <dgm:cxn modelId="{44E85BA1-CDFC-A347-B7C8-C23FAEA583DD}" type="presOf" srcId="{B34210A2-8BF1-CA4E-8CFD-081F16D9B66C}" destId="{B2622C96-45EB-0B44-B7DD-0186362B20C1}" srcOrd="0" destOrd="0" presId="urn:microsoft.com/office/officeart/2005/8/layout/radial4"/>
    <dgm:cxn modelId="{C3D9D6F2-CE4F-064F-B70C-87F55071CD12}" type="presOf" srcId="{8AFB1DC8-D555-F94A-8A9C-B031694D8DB5}" destId="{1753E0DB-B8DF-F44B-B6E8-A6FA403B0764}" srcOrd="0" destOrd="0" presId="urn:microsoft.com/office/officeart/2005/8/layout/radial4"/>
    <dgm:cxn modelId="{BEE8AF73-8ACB-1A4B-9293-BF511231FB37}" type="presOf" srcId="{1DC9B0F8-1A46-EB40-A282-F065BA73460A}" destId="{20D65D0C-E31D-024C-9224-A69CDBEC6E56}" srcOrd="0" destOrd="0" presId="urn:microsoft.com/office/officeart/2005/8/layout/radial4"/>
    <dgm:cxn modelId="{7865C24A-1C06-0D47-86BC-D8B1DAF1307E}" type="presOf" srcId="{9BAEDCAF-512E-CF4A-9F29-09F40DCF132D}" destId="{29863A4E-D040-A046-9C09-C8279808FF7A}" srcOrd="0" destOrd="0" presId="urn:microsoft.com/office/officeart/2005/8/layout/radial4"/>
    <dgm:cxn modelId="{191BD425-75D2-F147-8278-948D677DA521}" type="presOf" srcId="{0EF03D18-0EFA-3B43-A6E9-52290D457900}" destId="{00DEF660-5D3D-EB45-83FB-D3D6587A4E96}" srcOrd="0" destOrd="0" presId="urn:microsoft.com/office/officeart/2005/8/layout/radial4"/>
    <dgm:cxn modelId="{B83ECAA1-AAA7-FE46-AB1F-5B4D8C8949DD}" type="presOf" srcId="{5D8C1814-BB99-414E-9917-7B8D608ECD3D}" destId="{DBE535CA-4B8E-904D-B861-BFFB650F4575}" srcOrd="0" destOrd="0" presId="urn:microsoft.com/office/officeart/2005/8/layout/radial4"/>
    <dgm:cxn modelId="{CDC8153E-D0D9-314A-BDCA-ADA949814487}" srcId="{8AFB1DC8-D555-F94A-8A9C-B031694D8DB5}" destId="{464412CA-6239-764C-A2DD-8F94EC7B0531}" srcOrd="1" destOrd="0" parTransId="{B34210A2-8BF1-CA4E-8CFD-081F16D9B66C}" sibTransId="{7343ECE2-560B-EE4F-8A0B-5CEF49E738C7}"/>
    <dgm:cxn modelId="{4941C69E-851E-CD48-A2E7-5FD19394DD8B}" type="presOf" srcId="{FA024A31-0F61-864B-A990-BDBC724D06FA}" destId="{9360048D-7E34-8D4F-A6BF-4CA44AE2209E}" srcOrd="0" destOrd="0" presId="urn:microsoft.com/office/officeart/2005/8/layout/radial4"/>
    <dgm:cxn modelId="{B3643472-6694-7B47-B5FB-F44A46A047A0}" type="presParOf" srcId="{20D65D0C-E31D-024C-9224-A69CDBEC6E56}" destId="{1753E0DB-B8DF-F44B-B6E8-A6FA403B0764}" srcOrd="0" destOrd="0" presId="urn:microsoft.com/office/officeart/2005/8/layout/radial4"/>
    <dgm:cxn modelId="{BEE5B45B-0F98-2B40-B6B3-563CDA288D47}" type="presParOf" srcId="{20D65D0C-E31D-024C-9224-A69CDBEC6E56}" destId="{62B90F5A-ECF5-4D4E-84F3-BFE0642F8B85}" srcOrd="1" destOrd="0" presId="urn:microsoft.com/office/officeart/2005/8/layout/radial4"/>
    <dgm:cxn modelId="{19EEAF3F-3CE2-0940-AEFF-6C4E0FFCADA3}" type="presParOf" srcId="{20D65D0C-E31D-024C-9224-A69CDBEC6E56}" destId="{00DEF660-5D3D-EB45-83FB-D3D6587A4E96}" srcOrd="2" destOrd="0" presId="urn:microsoft.com/office/officeart/2005/8/layout/radial4"/>
    <dgm:cxn modelId="{20D6A80B-B60C-C84F-A82E-6BA01F188860}" type="presParOf" srcId="{20D65D0C-E31D-024C-9224-A69CDBEC6E56}" destId="{B2622C96-45EB-0B44-B7DD-0186362B20C1}" srcOrd="3" destOrd="0" presId="urn:microsoft.com/office/officeart/2005/8/layout/radial4"/>
    <dgm:cxn modelId="{4673A6E5-1C65-A340-9ACD-FA9EDBF0BF5B}" type="presParOf" srcId="{20D65D0C-E31D-024C-9224-A69CDBEC6E56}" destId="{E5C04281-5861-9942-9140-1F1F3DCD15B6}" srcOrd="4" destOrd="0" presId="urn:microsoft.com/office/officeart/2005/8/layout/radial4"/>
    <dgm:cxn modelId="{6EED39DA-FFD0-C94A-9B69-F8B0A2E7C6E3}" type="presParOf" srcId="{20D65D0C-E31D-024C-9224-A69CDBEC6E56}" destId="{9360048D-7E34-8D4F-A6BF-4CA44AE2209E}" srcOrd="5" destOrd="0" presId="urn:microsoft.com/office/officeart/2005/8/layout/radial4"/>
    <dgm:cxn modelId="{DD9F3F17-8D38-134B-8812-E9706CFC1EC2}" type="presParOf" srcId="{20D65D0C-E31D-024C-9224-A69CDBEC6E56}" destId="{AE9B6564-9A46-3341-A9FA-53770C21163E}" srcOrd="6" destOrd="0" presId="urn:microsoft.com/office/officeart/2005/8/layout/radial4"/>
    <dgm:cxn modelId="{447E47DF-2DE8-8D4B-B7EA-3147F31A0B44}" type="presParOf" srcId="{20D65D0C-E31D-024C-9224-A69CDBEC6E56}" destId="{8AADD0F3-92E3-C84A-9BE4-1CAAE682DE18}" srcOrd="7" destOrd="0" presId="urn:microsoft.com/office/officeart/2005/8/layout/radial4"/>
    <dgm:cxn modelId="{25B36BF5-2886-6D4C-8739-BE1C16F5D230}" type="presParOf" srcId="{20D65D0C-E31D-024C-9224-A69CDBEC6E56}" destId="{03FCC281-A22E-6D4A-87BD-56AE8E68E54F}" srcOrd="8" destOrd="0" presId="urn:microsoft.com/office/officeart/2005/8/layout/radial4"/>
    <dgm:cxn modelId="{70D04A51-CFDB-2A49-B369-05141F7EC7BE}" type="presParOf" srcId="{20D65D0C-E31D-024C-9224-A69CDBEC6E56}" destId="{DBE535CA-4B8E-904D-B861-BFFB650F4575}" srcOrd="9" destOrd="0" presId="urn:microsoft.com/office/officeart/2005/8/layout/radial4"/>
    <dgm:cxn modelId="{A5DF887B-3D21-0E41-9F03-1D1C78078F89}" type="presParOf" srcId="{20D65D0C-E31D-024C-9224-A69CDBEC6E56}" destId="{29863A4E-D040-A046-9C09-C8279808FF7A}"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53E0DB-B8DF-F44B-B6E8-A6FA403B0764}">
      <dsp:nvSpPr>
        <dsp:cNvPr id="0" name=""/>
        <dsp:cNvSpPr/>
      </dsp:nvSpPr>
      <dsp:spPr>
        <a:xfrm>
          <a:off x="3214334" y="2625389"/>
          <a:ext cx="1945209" cy="194520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i="1" kern="1200" dirty="0" smtClean="0"/>
            <a:t>Terrazzo Flooring</a:t>
          </a:r>
          <a:endParaRPr lang="en-US" sz="3000" i="1" kern="1200" dirty="0"/>
        </a:p>
      </dsp:txBody>
      <dsp:txXfrm>
        <a:off x="3499203" y="2910258"/>
        <a:ext cx="1375471" cy="1375471"/>
      </dsp:txXfrm>
    </dsp:sp>
    <dsp:sp modelId="{62B90F5A-ECF5-4D4E-84F3-BFE0642F8B85}">
      <dsp:nvSpPr>
        <dsp:cNvPr id="0" name=""/>
        <dsp:cNvSpPr/>
      </dsp:nvSpPr>
      <dsp:spPr>
        <a:xfrm rot="10957896">
          <a:off x="1046315" y="3223583"/>
          <a:ext cx="2050888" cy="554384"/>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0DEF660-5D3D-EB45-83FB-D3D6587A4E96}">
      <dsp:nvSpPr>
        <dsp:cNvPr id="0" name=""/>
        <dsp:cNvSpPr/>
      </dsp:nvSpPr>
      <dsp:spPr>
        <a:xfrm>
          <a:off x="123422" y="2714514"/>
          <a:ext cx="1847949" cy="147835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US" sz="2300" kern="1200" dirty="0" smtClean="0"/>
            <a:t>Aesthetics</a:t>
          </a:r>
        </a:p>
      </dsp:txBody>
      <dsp:txXfrm>
        <a:off x="166722" y="2757814"/>
        <a:ext cx="1761349" cy="1391759"/>
      </dsp:txXfrm>
    </dsp:sp>
    <dsp:sp modelId="{B2622C96-45EB-0B44-B7DD-0186362B20C1}">
      <dsp:nvSpPr>
        <dsp:cNvPr id="0" name=""/>
        <dsp:cNvSpPr/>
      </dsp:nvSpPr>
      <dsp:spPr>
        <a:xfrm rot="13304930">
          <a:off x="885985" y="1628704"/>
          <a:ext cx="2810083" cy="554384"/>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5C04281-5861-9942-9140-1F1F3DCD15B6}">
      <dsp:nvSpPr>
        <dsp:cNvPr id="0" name=""/>
        <dsp:cNvSpPr/>
      </dsp:nvSpPr>
      <dsp:spPr>
        <a:xfrm>
          <a:off x="318791" y="231147"/>
          <a:ext cx="1847949" cy="147835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US" sz="2300" kern="1200" dirty="0" smtClean="0"/>
            <a:t>Green</a:t>
          </a:r>
          <a:endParaRPr lang="en-US" sz="2300" kern="1200" dirty="0"/>
        </a:p>
      </dsp:txBody>
      <dsp:txXfrm>
        <a:off x="362091" y="274447"/>
        <a:ext cx="1761349" cy="1391759"/>
      </dsp:txXfrm>
    </dsp:sp>
    <dsp:sp modelId="{9360048D-7E34-8D4F-A6BF-4CA44AE2209E}">
      <dsp:nvSpPr>
        <dsp:cNvPr id="0" name=""/>
        <dsp:cNvSpPr/>
      </dsp:nvSpPr>
      <dsp:spPr>
        <a:xfrm rot="16200000">
          <a:off x="3295705" y="1353221"/>
          <a:ext cx="1782468" cy="554384"/>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E9B6564-9A46-3341-A9FA-53770C21163E}">
      <dsp:nvSpPr>
        <dsp:cNvPr id="0" name=""/>
        <dsp:cNvSpPr/>
      </dsp:nvSpPr>
      <dsp:spPr>
        <a:xfrm>
          <a:off x="3262964" y="0"/>
          <a:ext cx="1847949" cy="147835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US" sz="2300" kern="1200" dirty="0" smtClean="0"/>
            <a:t>Sanitation</a:t>
          </a:r>
          <a:endParaRPr lang="en-US" sz="2300" kern="1200" dirty="0"/>
        </a:p>
      </dsp:txBody>
      <dsp:txXfrm>
        <a:off x="3306264" y="43300"/>
        <a:ext cx="1761349" cy="1391759"/>
      </dsp:txXfrm>
    </dsp:sp>
    <dsp:sp modelId="{8AADD0F3-92E3-C84A-9BE4-1CAAE682DE18}">
      <dsp:nvSpPr>
        <dsp:cNvPr id="0" name=""/>
        <dsp:cNvSpPr/>
      </dsp:nvSpPr>
      <dsp:spPr>
        <a:xfrm rot="19079842">
          <a:off x="4673726" y="1635362"/>
          <a:ext cx="2769821" cy="554384"/>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3FCC281-A22E-6D4A-87BD-56AE8E68E54F}">
      <dsp:nvSpPr>
        <dsp:cNvPr id="0" name=""/>
        <dsp:cNvSpPr/>
      </dsp:nvSpPr>
      <dsp:spPr>
        <a:xfrm>
          <a:off x="6163809" y="246641"/>
          <a:ext cx="1847949" cy="147835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US" sz="2300" kern="1200" dirty="0" smtClean="0"/>
            <a:t>Durability</a:t>
          </a:r>
          <a:endParaRPr lang="en-US" sz="2300" kern="1200" dirty="0"/>
        </a:p>
      </dsp:txBody>
      <dsp:txXfrm>
        <a:off x="6207109" y="289941"/>
        <a:ext cx="1761349" cy="1391759"/>
      </dsp:txXfrm>
    </dsp:sp>
    <dsp:sp modelId="{DBE535CA-4B8E-904D-B861-BFFB650F4575}">
      <dsp:nvSpPr>
        <dsp:cNvPr id="0" name=""/>
        <dsp:cNvSpPr/>
      </dsp:nvSpPr>
      <dsp:spPr>
        <a:xfrm rot="21458909">
          <a:off x="5278317" y="3233451"/>
          <a:ext cx="2071545" cy="554384"/>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9863A4E-D040-A046-9C09-C8279808FF7A}">
      <dsp:nvSpPr>
        <dsp:cNvPr id="0" name=""/>
        <dsp:cNvSpPr/>
      </dsp:nvSpPr>
      <dsp:spPr>
        <a:xfrm>
          <a:off x="6425016" y="2728965"/>
          <a:ext cx="1847949" cy="147835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US" sz="2300" kern="1200" dirty="0" smtClean="0"/>
            <a:t>Low Maintenance</a:t>
          </a:r>
          <a:endParaRPr lang="en-US" sz="2300" kern="1200" dirty="0"/>
        </a:p>
      </dsp:txBody>
      <dsp:txXfrm>
        <a:off x="6468316" y="2772265"/>
        <a:ext cx="1761349" cy="1391759"/>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774F7AC-3A40-3645-ACE2-DD811A7B202D}" type="datetimeFigureOut">
              <a:rPr lang="en-US" smtClean="0"/>
              <a:t>12/1/15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p14:reveal/>
      </p:transition>
    </mc:Choice>
    <mc:Fallback>
      <p:transition xmlns:p14="http://schemas.microsoft.com/office/powerpoint/2010/mai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74F7AC-3A40-3645-ACE2-DD811A7B202D}" type="datetimeFigureOut">
              <a:rPr lang="en-US" smtClean="0"/>
              <a:t>12/1/15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AC5F04-6EA6-8242-A9B4-911D35CA6FCC}" type="slidenum">
              <a:rPr lang="en-US" smtClean="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p14:reveal/>
      </p:transition>
    </mc:Choice>
    <mc:Fallback>
      <p:transition xmlns:p14="http://schemas.microsoft.com/office/powerpoint/2010/mai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74F7AC-3A40-3645-ACE2-DD811A7B202D}" type="datetimeFigureOut">
              <a:rPr lang="en-US" smtClean="0"/>
              <a:t>12/1/15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AC5F04-6EA6-8242-A9B4-911D35CA6FCC}" type="slidenum">
              <a:rPr lang="en-US" smtClean="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p14:reveal/>
      </p:transition>
    </mc:Choice>
    <mc:Fallback>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774F7AC-3A40-3645-ACE2-DD811A7B202D}" type="datetimeFigureOut">
              <a:rPr lang="en-US" smtClean="0"/>
              <a:t>12/1/15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AC5F04-6EA6-8242-A9B4-911D35CA6FCC}" type="slidenum">
              <a:rPr lang="en-US" smtClean="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p14:reveal/>
      </p:transition>
    </mc:Choice>
    <mc:Fallback>
      <p:transition xmlns:p14="http://schemas.microsoft.com/office/powerpoint/2010/mai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B774F7AC-3A40-3645-ACE2-DD811A7B202D}" type="datetimeFigureOut">
              <a:rPr lang="en-US" smtClean="0"/>
              <a:t>12/1/15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AC5F04-6EA6-8242-A9B4-911D35CA6FCC}" type="slidenum">
              <a:rPr lang="en-US" smtClean="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p14:reveal/>
      </p:transition>
    </mc:Choice>
    <mc:Fallback>
      <p:transition xmlns:p14="http://schemas.microsoft.com/office/powerpoint/2010/mai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774F7AC-3A40-3645-ACE2-DD811A7B202D}" type="datetimeFigureOut">
              <a:rPr lang="en-US" smtClean="0"/>
              <a:t>12/1/15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AC5F04-6EA6-8242-A9B4-911D35CA6FCC}" type="slidenum">
              <a:rPr lang="en-US" smtClean="0"/>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mc:AlternateContent xmlns:mc="http://schemas.openxmlformats.org/markup-compatibility/2006">
    <mc:Choice xmlns:p14="http://schemas.microsoft.com/office/powerpoint/2010/main" Requires="p14">
      <p:transition spd="slow" p14:dur="2000">
        <p14:reveal/>
      </p:transition>
    </mc:Choice>
    <mc:Fallback>
      <p:transition xmlns:p14="http://schemas.microsoft.com/office/powerpoint/2010/mai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774F7AC-3A40-3645-ACE2-DD811A7B202D}" type="datetimeFigureOut">
              <a:rPr lang="en-US" smtClean="0"/>
              <a:t>12/1/15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7AC5F04-6EA6-8242-A9B4-911D35CA6FCC}" type="slidenum">
              <a:rPr lang="en-US" smtClean="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p14:reveal/>
      </p:transition>
    </mc:Choice>
    <mc:Fallback>
      <p:transition xmlns:p14="http://schemas.microsoft.com/office/powerpoint/2010/mai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74F7AC-3A40-3645-ACE2-DD811A7B202D}" type="datetimeFigureOut">
              <a:rPr lang="en-US" smtClean="0"/>
              <a:t>12/1/15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7AC5F04-6EA6-8242-A9B4-911D35CA6FCC}" type="slidenum">
              <a:rPr lang="en-US" smtClean="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p14:reveal/>
      </p:transition>
    </mc:Choice>
    <mc:Fallback>
      <p:transition xmlns:p14="http://schemas.microsoft.com/office/powerpoint/2010/mai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74F7AC-3A40-3645-ACE2-DD811A7B202D}" type="datetimeFigureOut">
              <a:rPr lang="en-US" smtClean="0"/>
              <a:t>12/1/15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7AC5F04-6EA6-8242-A9B4-911D35CA6FCC}" type="slidenum">
              <a:rPr lang="en-US" smtClean="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p14:reveal/>
      </p:transition>
    </mc:Choice>
    <mc:Fallback>
      <p:transition xmlns:p14="http://schemas.microsoft.com/office/powerpoint/2010/mai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B774F7AC-3A40-3645-ACE2-DD811A7B202D}" type="datetimeFigureOut">
              <a:rPr lang="en-US" smtClean="0"/>
              <a:t>12/1/15</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7F5CE407-6216-4202-80E4-A30DC2F709B2}" type="slidenum">
              <a:rPr lang="en-US" smtClean="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p14:reveal/>
      </p:transition>
    </mc:Choice>
    <mc:Fallback>
      <p:transition xmlns:p14="http://schemas.microsoft.com/office/powerpoint/2010/mai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dirty="0"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74F7AC-3A40-3645-ACE2-DD811A7B202D}" type="datetimeFigureOut">
              <a:rPr lang="en-US" smtClean="0"/>
              <a:t>12/1/15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AC5F04-6EA6-8242-A9B4-911D35CA6FCC}" type="slidenum">
              <a:rPr lang="en-US" smtClean="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p14:reveal/>
      </p:transition>
    </mc:Choice>
    <mc:Fallback>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B774F7AC-3A40-3645-ACE2-DD811A7B202D}" type="datetimeFigureOut">
              <a:rPr lang="en-US" smtClean="0"/>
              <a:t>12/1/15</a:t>
            </a:fld>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97AC5F04-6EA6-8242-A9B4-911D35CA6FC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Lst>
  <mc:AlternateContent xmlns:mc="http://schemas.openxmlformats.org/markup-compatibility/2006">
    <mc:Choice xmlns:p14="http://schemas.microsoft.com/office/powerpoint/2010/main" Requires="p14">
      <p:transition spd="slow" p14:dur="2000">
        <p14:reveal/>
      </p:transition>
    </mc:Choice>
    <mc:Fallback>
      <p:transition xmlns:p14="http://schemas.microsoft.com/office/powerpoint/2010/main" spd="slow">
        <p:fade/>
      </p:transition>
    </mc:Fallback>
  </mc:AlternateConten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png"/><Relationship Id="rId3"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png"/><Relationship Id="rId3"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png"/><Relationship Id="rId3"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png"/><Relationship Id="rId3"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4.xml"/><Relationship Id="rId2" Type="http://schemas.openxmlformats.org/officeDocument/2006/relationships/image" Target="../media/image2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9.png"/><Relationship Id="rId3" Type="http://schemas.openxmlformats.org/officeDocument/2006/relationships/image" Target="../media/image3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 Id="rId3" Type="http://schemas.openxmlformats.org/officeDocument/2006/relationships/image" Target="../media/image3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 Id="rId3" Type="http://schemas.openxmlformats.org/officeDocument/2006/relationships/image" Target="../media/image3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 Id="rId3" Type="http://schemas.openxmlformats.org/officeDocument/2006/relationships/image" Target="../media/image3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 Id="rId3" Type="http://schemas.openxmlformats.org/officeDocument/2006/relationships/image" Target="../media/image4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VvuzZ3ZRNlw"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8119" y="598795"/>
            <a:ext cx="8039239" cy="1234264"/>
          </a:xfrm>
        </p:spPr>
        <p:txBody>
          <a:bodyPr>
            <a:noAutofit/>
          </a:bodyPr>
          <a:lstStyle/>
          <a:p>
            <a:pPr algn="ctr"/>
            <a:r>
              <a:rPr lang="en-US" sz="4000" u="sng" dirty="0" smtClean="0"/>
              <a:t>Production and Installation of </a:t>
            </a:r>
            <a:r>
              <a:rPr lang="en-US" sz="4000" b="1" u="sng" dirty="0" smtClean="0"/>
              <a:t>Terrazzo Flooring</a:t>
            </a:r>
            <a:endParaRPr lang="en-US" sz="4000" b="1" u="sng" dirty="0"/>
          </a:p>
        </p:txBody>
      </p:sp>
      <p:sp>
        <p:nvSpPr>
          <p:cNvPr id="3" name="Subtitle 2"/>
          <p:cNvSpPr>
            <a:spLocks noGrp="1"/>
          </p:cNvSpPr>
          <p:nvPr>
            <p:ph type="subTitle" idx="1"/>
          </p:nvPr>
        </p:nvSpPr>
        <p:spPr>
          <a:xfrm>
            <a:off x="308425" y="5395215"/>
            <a:ext cx="8788893" cy="1311864"/>
          </a:xfrm>
        </p:spPr>
        <p:txBody>
          <a:bodyPr>
            <a:noAutofit/>
          </a:bodyPr>
          <a:lstStyle/>
          <a:p>
            <a:endParaRPr lang="en-US" sz="2200" dirty="0" smtClean="0">
              <a:solidFill>
                <a:schemeClr val="tx1"/>
              </a:solidFill>
            </a:endParaRPr>
          </a:p>
          <a:p>
            <a:r>
              <a:rPr lang="en-US" sz="2200" dirty="0" smtClean="0">
                <a:solidFill>
                  <a:schemeClr val="tx1"/>
                </a:solidFill>
              </a:rPr>
              <a:t>Group #8: Barrett Burgdahl, Clayton Guillory, Hillare Lafond, Erin Mitchell, Daniel Thomas</a:t>
            </a:r>
            <a:endParaRPr lang="en-US" sz="2200" dirty="0">
              <a:solidFill>
                <a:schemeClr val="tx1"/>
              </a:solidFill>
            </a:endParaRPr>
          </a:p>
        </p:txBody>
      </p:sp>
      <p:pic>
        <p:nvPicPr>
          <p:cNvPr id="6" name="Picture 5"/>
          <p:cNvPicPr>
            <a:picLocks noChangeAspect="1"/>
          </p:cNvPicPr>
          <p:nvPr/>
        </p:nvPicPr>
        <p:blipFill>
          <a:blip r:embed="rId2"/>
          <a:stretch>
            <a:fillRect/>
          </a:stretch>
        </p:blipFill>
        <p:spPr>
          <a:xfrm>
            <a:off x="2595978" y="2109973"/>
            <a:ext cx="4213788" cy="2848209"/>
          </a:xfrm>
          <a:prstGeom prst="rect">
            <a:avLst/>
          </a:prstGeom>
        </p:spPr>
      </p:pic>
    </p:spTree>
    <p:extLst>
      <p:ext uri="{BB962C8B-B14F-4D97-AF65-F5344CB8AC3E}">
        <p14:creationId xmlns:p14="http://schemas.microsoft.com/office/powerpoint/2010/main" val="2596326684"/>
      </p:ext>
    </p:extLst>
  </p:cSld>
  <p:clrMapOvr>
    <a:masterClrMapping/>
  </p:clrMapOvr>
  <mc:AlternateContent xmlns:mc="http://schemas.openxmlformats.org/markup-compatibility/2006">
    <mc:Choice xmlns:p14="http://schemas.microsoft.com/office/powerpoint/2010/main" Requires="p14">
      <p:transition spd="slow" p14:dur="2000">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2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arn(inVertical)">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9638"/>
            <a:ext cx="9144000" cy="548640"/>
          </a:xfrm>
        </p:spPr>
        <p:txBody>
          <a:bodyPr>
            <a:noAutofit/>
          </a:bodyPr>
          <a:lstStyle/>
          <a:p>
            <a:r>
              <a:rPr lang="en-US" dirty="0" smtClean="0"/>
              <a:t>	Attributes</a:t>
            </a:r>
            <a:endParaRPr lang="en-US" dirty="0"/>
          </a:p>
        </p:txBody>
      </p:sp>
      <p:sp>
        <p:nvSpPr>
          <p:cNvPr id="3" name="Content Placeholder 2"/>
          <p:cNvSpPr>
            <a:spLocks noGrp="1"/>
          </p:cNvSpPr>
          <p:nvPr>
            <p:ph idx="1"/>
          </p:nvPr>
        </p:nvSpPr>
        <p:spPr>
          <a:xfrm>
            <a:off x="373529" y="1184405"/>
            <a:ext cx="8486588" cy="4262124"/>
          </a:xfrm>
        </p:spPr>
        <p:txBody>
          <a:bodyPr>
            <a:normAutofit/>
          </a:bodyPr>
          <a:lstStyle/>
          <a:p>
            <a:pPr marL="0" indent="0">
              <a:buNone/>
            </a:pPr>
            <a:r>
              <a:rPr lang="en-US" sz="2800" u="sng" dirty="0" smtClean="0"/>
              <a:t>Sanitation:</a:t>
            </a:r>
          </a:p>
          <a:p>
            <a:pPr fontAlgn="base">
              <a:buFont typeface="Arial"/>
              <a:buChar char="•"/>
            </a:pPr>
            <a:r>
              <a:rPr lang="en-US" sz="2000" dirty="0" smtClean="0"/>
              <a:t>This non-porous system does not support microbial growth and does not allow accumulation of moisture, absorbing water at a rate 1/10th that of terrazzo which results in an abnormally high stain resistance of the overall system.</a:t>
            </a:r>
          </a:p>
          <a:p>
            <a:pPr fontAlgn="base">
              <a:buFont typeface="Arial"/>
              <a:buChar char="•"/>
            </a:pPr>
            <a:r>
              <a:rPr lang="en-US" sz="2000" dirty="0" smtClean="0"/>
              <a:t>This </a:t>
            </a:r>
            <a:r>
              <a:rPr lang="en-US" sz="2000" dirty="0"/>
              <a:t>lack of water absorption and porosity results in a surface requiring only minimal cleaning processes, without the need for use of harsh cleaning </a:t>
            </a:r>
            <a:r>
              <a:rPr lang="en-US" sz="2000" dirty="0" smtClean="0"/>
              <a:t>chemicals.</a:t>
            </a:r>
            <a:endParaRPr lang="en-US" sz="2000" dirty="0"/>
          </a:p>
          <a:p>
            <a:pPr lvl="0" fontAlgn="base">
              <a:buFont typeface="Arial"/>
              <a:buChar char="•"/>
            </a:pPr>
            <a:r>
              <a:rPr lang="en-US" sz="2000" dirty="0" smtClean="0"/>
              <a:t>In addition to them being easy to clean, there are </a:t>
            </a:r>
            <a:r>
              <a:rPr lang="en-US" sz="2000" dirty="0"/>
              <a:t>hypoallergenic properties of terrazzo flooring </a:t>
            </a:r>
            <a:r>
              <a:rPr lang="en-US" sz="2000" dirty="0" smtClean="0"/>
              <a:t>that also </a:t>
            </a:r>
            <a:r>
              <a:rPr lang="en-US" sz="2000" dirty="0"/>
              <a:t>make them perfect for those that have difficulties with allergies and sinus </a:t>
            </a:r>
            <a:r>
              <a:rPr lang="en-US" sz="2000" dirty="0" smtClean="0"/>
              <a:t>problems.</a:t>
            </a:r>
            <a:endParaRPr lang="en-US" sz="2000" dirty="0"/>
          </a:p>
          <a:p>
            <a:pPr fontAlgn="base">
              <a:buFont typeface="Arial"/>
              <a:buChar char="•"/>
            </a:pPr>
            <a:endParaRPr lang="en-US" sz="2000" dirty="0"/>
          </a:p>
          <a:p>
            <a:pPr>
              <a:buFont typeface="Arial"/>
              <a:buChar char="•"/>
            </a:pPr>
            <a:endParaRPr lang="en-US" sz="2000" dirty="0"/>
          </a:p>
        </p:txBody>
      </p:sp>
    </p:spTree>
    <p:extLst>
      <p:ext uri="{BB962C8B-B14F-4D97-AF65-F5344CB8AC3E}">
        <p14:creationId xmlns:p14="http://schemas.microsoft.com/office/powerpoint/2010/main" val="2354694129"/>
      </p:ext>
    </p:extLst>
  </p:cSld>
  <p:clrMapOvr>
    <a:masterClrMapping/>
  </p:clrMapOvr>
  <mc:AlternateContent xmlns:mc="http://schemas.openxmlformats.org/markup-compatibility/2006">
    <mc:Choice xmlns:p14="http://schemas.microsoft.com/office/powerpoint/2010/main" Requires="p14">
      <p:transition spd="slow" p14:dur="2000">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5033"/>
            <a:ext cx="9144000" cy="548640"/>
          </a:xfrm>
        </p:spPr>
        <p:txBody>
          <a:bodyPr>
            <a:noAutofit/>
          </a:bodyPr>
          <a:lstStyle/>
          <a:p>
            <a:r>
              <a:rPr lang="en-US" dirty="0" smtClean="0"/>
              <a:t>	Attributes</a:t>
            </a:r>
            <a:endParaRPr lang="en-US" dirty="0"/>
          </a:p>
        </p:txBody>
      </p:sp>
      <p:sp>
        <p:nvSpPr>
          <p:cNvPr id="3" name="Content Placeholder 2"/>
          <p:cNvSpPr>
            <a:spLocks noGrp="1"/>
          </p:cNvSpPr>
          <p:nvPr>
            <p:ph idx="1"/>
          </p:nvPr>
        </p:nvSpPr>
        <p:spPr>
          <a:xfrm>
            <a:off x="478117" y="1191771"/>
            <a:ext cx="8172823" cy="3167528"/>
          </a:xfrm>
        </p:spPr>
        <p:txBody>
          <a:bodyPr>
            <a:normAutofit/>
          </a:bodyPr>
          <a:lstStyle/>
          <a:p>
            <a:pPr marL="0" indent="0">
              <a:buNone/>
            </a:pPr>
            <a:r>
              <a:rPr lang="en-US" sz="2800" u="sng" dirty="0" smtClean="0"/>
              <a:t>Durability:</a:t>
            </a:r>
          </a:p>
          <a:p>
            <a:pPr>
              <a:buFont typeface="Arial"/>
              <a:buChar char="•"/>
            </a:pPr>
            <a:r>
              <a:rPr lang="en-US" sz="2000" dirty="0" smtClean="0"/>
              <a:t>Ancient </a:t>
            </a:r>
            <a:r>
              <a:rPr lang="en-US" sz="2000" dirty="0"/>
              <a:t>terrazzo floors created centuries ago still stand in many buildings throughout Europe, </a:t>
            </a:r>
            <a:r>
              <a:rPr lang="en-US" sz="2000" dirty="0" smtClean="0"/>
              <a:t>and the </a:t>
            </a:r>
            <a:r>
              <a:rPr lang="en-US" sz="2000" dirty="0"/>
              <a:t>middle </a:t>
            </a:r>
            <a:r>
              <a:rPr lang="en-US" sz="2000" dirty="0" smtClean="0"/>
              <a:t>east Epoxy </a:t>
            </a:r>
            <a:r>
              <a:rPr lang="en-US" sz="2000" dirty="0"/>
              <a:t>terrazzo floors are even more durable and can often be expected to outlast the life of the building in which they are </a:t>
            </a:r>
            <a:r>
              <a:rPr lang="en-US" sz="2000" dirty="0" smtClean="0"/>
              <a:t>installed.</a:t>
            </a:r>
          </a:p>
          <a:p>
            <a:pPr lvl="0">
              <a:buFont typeface="Arial"/>
              <a:buChar char="•"/>
            </a:pPr>
            <a:r>
              <a:rPr lang="en-US" sz="2000" dirty="0" smtClean="0"/>
              <a:t>These </a:t>
            </a:r>
            <a:r>
              <a:rPr lang="en-US" sz="2000" dirty="0"/>
              <a:t>floors can also be placed in high traffic areas, or commercial buildings, because they are durable enough to last a </a:t>
            </a:r>
            <a:r>
              <a:rPr lang="en-US" sz="2000" dirty="0" smtClean="0"/>
              <a:t>lifetime.</a:t>
            </a:r>
            <a:endParaRPr lang="en-US" sz="2000" dirty="0"/>
          </a:p>
          <a:p>
            <a:pPr marL="0" indent="0"/>
            <a:endParaRPr lang="en-US" sz="2000" dirty="0"/>
          </a:p>
          <a:p>
            <a:endParaRPr lang="en-US" sz="2800" u="sng" dirty="0"/>
          </a:p>
        </p:txBody>
      </p:sp>
    </p:spTree>
    <p:extLst>
      <p:ext uri="{BB962C8B-B14F-4D97-AF65-F5344CB8AC3E}">
        <p14:creationId xmlns:p14="http://schemas.microsoft.com/office/powerpoint/2010/main" val="4049430572"/>
      </p:ext>
    </p:extLst>
  </p:cSld>
  <p:clrMapOvr>
    <a:masterClrMapping/>
  </p:clrMapOvr>
  <mc:AlternateContent xmlns:mc="http://schemas.openxmlformats.org/markup-compatibility/2006">
    <mc:Choice xmlns:p14="http://schemas.microsoft.com/office/powerpoint/2010/main" Requires="p14">
      <p:transition spd="slow" p14:dur="2000">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8913"/>
            <a:ext cx="9144000" cy="695063"/>
          </a:xfrm>
        </p:spPr>
        <p:txBody>
          <a:bodyPr>
            <a:noAutofit/>
          </a:bodyPr>
          <a:lstStyle/>
          <a:p>
            <a:r>
              <a:rPr lang="en-US" dirty="0" smtClean="0"/>
              <a:t>	Attributes</a:t>
            </a:r>
            <a:endParaRPr lang="en-US" dirty="0"/>
          </a:p>
        </p:txBody>
      </p:sp>
      <p:sp>
        <p:nvSpPr>
          <p:cNvPr id="3" name="Content Placeholder 2"/>
          <p:cNvSpPr>
            <a:spLocks noGrp="1"/>
          </p:cNvSpPr>
          <p:nvPr>
            <p:ph idx="1"/>
          </p:nvPr>
        </p:nvSpPr>
        <p:spPr>
          <a:xfrm>
            <a:off x="478118" y="1069446"/>
            <a:ext cx="8157882" cy="4082830"/>
          </a:xfrm>
        </p:spPr>
        <p:txBody>
          <a:bodyPr>
            <a:normAutofit/>
          </a:bodyPr>
          <a:lstStyle/>
          <a:p>
            <a:pPr marL="0" indent="0">
              <a:buNone/>
            </a:pPr>
            <a:r>
              <a:rPr lang="en-US" sz="2800" u="sng" dirty="0" smtClean="0"/>
              <a:t>Low Maintenance:</a:t>
            </a:r>
          </a:p>
          <a:p>
            <a:pPr fontAlgn="base">
              <a:buFont typeface="Arial"/>
              <a:buChar char="•"/>
            </a:pPr>
            <a:r>
              <a:rPr lang="en-US" sz="2400" dirty="0" smtClean="0"/>
              <a:t>Given </a:t>
            </a:r>
            <a:r>
              <a:rPr lang="en-US" sz="2400" dirty="0"/>
              <a:t>the non-porous nature of epoxy terrazzo, only minimal cleaning is required. Unlike carpet, vinyl flooring or tile, a terrazzo floor will almost certainly never need replacement, even when located in high-traffic </a:t>
            </a:r>
            <a:r>
              <a:rPr lang="en-US" sz="2400" dirty="0" smtClean="0"/>
              <a:t>areas.</a:t>
            </a:r>
            <a:endParaRPr lang="en-US" sz="2400" dirty="0"/>
          </a:p>
          <a:p>
            <a:pPr fontAlgn="base">
              <a:buFont typeface="Arial"/>
              <a:buChar char="•"/>
            </a:pPr>
            <a:r>
              <a:rPr lang="en-US" sz="2400" dirty="0" smtClean="0"/>
              <a:t>There </a:t>
            </a:r>
            <a:r>
              <a:rPr lang="en-US" sz="2400" dirty="0"/>
              <a:t>are no grout joints to allow for dirt accumulation. The low maintenance requirements, non-porous nature of the surface and crack-resistance built into the technology used to install Master Terrazzo Technologies floors creates a near-permanent solution that pays for itself over </a:t>
            </a:r>
            <a:r>
              <a:rPr lang="en-US" sz="2400" dirty="0" smtClean="0"/>
              <a:t>time.</a:t>
            </a:r>
            <a:endParaRPr lang="en-US" sz="2800" u="sng" dirty="0"/>
          </a:p>
        </p:txBody>
      </p:sp>
    </p:spTree>
    <p:extLst>
      <p:ext uri="{BB962C8B-B14F-4D97-AF65-F5344CB8AC3E}">
        <p14:creationId xmlns:p14="http://schemas.microsoft.com/office/powerpoint/2010/main" val="1589560461"/>
      </p:ext>
    </p:extLst>
  </p:cSld>
  <p:clrMapOvr>
    <a:masterClrMapping/>
  </p:clrMapOvr>
  <mc:AlternateContent xmlns:mc="http://schemas.openxmlformats.org/markup-compatibility/2006">
    <mc:Choice xmlns:p14="http://schemas.microsoft.com/office/powerpoint/2010/main" Requires="p14">
      <p:transition spd="slow" p14:dur="2000">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94" y="1945985"/>
            <a:ext cx="8131945" cy="548640"/>
          </a:xfrm>
        </p:spPr>
        <p:txBody>
          <a:bodyPr/>
          <a:lstStyle/>
          <a:p>
            <a:r>
              <a:rPr lang="en-US" sz="3600" dirty="0" smtClean="0"/>
              <a:t>Components of terrazzo flooring</a:t>
            </a:r>
            <a:endParaRPr lang="en-US" sz="3600" dirty="0"/>
          </a:p>
        </p:txBody>
      </p:sp>
    </p:spTree>
    <p:extLst>
      <p:ext uri="{BB962C8B-B14F-4D97-AF65-F5344CB8AC3E}">
        <p14:creationId xmlns:p14="http://schemas.microsoft.com/office/powerpoint/2010/main" val="1956315746"/>
      </p:ext>
    </p:extLst>
  </p:cSld>
  <p:clrMapOvr>
    <a:masterClrMapping/>
  </p:clrMapOvr>
  <mc:AlternateContent xmlns:mc="http://schemas.openxmlformats.org/markup-compatibility/2006">
    <mc:Choice xmlns:p14="http://schemas.microsoft.com/office/powerpoint/2010/main" Requires="p14">
      <p:transition spd="slow" p14:dur="2000">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Raw Materials Used</a:t>
            </a:r>
            <a:endParaRPr lang="en-US" dirty="0"/>
          </a:p>
        </p:txBody>
      </p:sp>
      <p:sp>
        <p:nvSpPr>
          <p:cNvPr id="3" name="Content Placeholder 2"/>
          <p:cNvSpPr>
            <a:spLocks noGrp="1"/>
          </p:cNvSpPr>
          <p:nvPr>
            <p:ph idx="1"/>
          </p:nvPr>
        </p:nvSpPr>
        <p:spPr/>
        <p:txBody>
          <a:bodyPr>
            <a:normAutofit/>
          </a:bodyPr>
          <a:lstStyle/>
          <a:p>
            <a:r>
              <a:rPr lang="en-US" dirty="0" smtClean="0"/>
              <a:t>Raw Materials of Terrazzo</a:t>
            </a:r>
          </a:p>
          <a:p>
            <a:pPr lvl="1"/>
            <a:r>
              <a:rPr lang="en-US" dirty="0" smtClean="0"/>
              <a:t>77% of Marble dust and chips</a:t>
            </a:r>
          </a:p>
          <a:p>
            <a:pPr lvl="2"/>
            <a:r>
              <a:rPr lang="en-US" dirty="0" smtClean="0"/>
              <a:t>Marble refers to all calcareous rocks capable of taking a polish</a:t>
            </a:r>
          </a:p>
          <a:p>
            <a:pPr lvl="2"/>
            <a:r>
              <a:rPr lang="en-US" dirty="0" smtClean="0"/>
              <a:t>Marble is quarried, selected to avoid off color or contaminated material, then crushed and washed to be formed into marble chips for terrazzo</a:t>
            </a:r>
          </a:p>
          <a:p>
            <a:pPr lvl="2"/>
            <a:r>
              <a:rPr lang="en-US" dirty="0" smtClean="0"/>
              <a:t>Marble dust is a coproduce of marble chips, not a waste product</a:t>
            </a:r>
          </a:p>
          <a:p>
            <a:pPr lvl="1"/>
            <a:r>
              <a:rPr lang="en-US" dirty="0" smtClean="0"/>
              <a:t>22% of Epoxy Resin</a:t>
            </a:r>
          </a:p>
          <a:p>
            <a:pPr lvl="1"/>
            <a:r>
              <a:rPr lang="en-US" dirty="0" smtClean="0"/>
              <a:t>1% of pigment (titanium dioxide)</a:t>
            </a:r>
          </a:p>
          <a:p>
            <a:pPr lvl="1"/>
            <a:r>
              <a:rPr lang="en-US" dirty="0" smtClean="0"/>
              <a:t>Typical amounts of raw materials used</a:t>
            </a:r>
          </a:p>
          <a:p>
            <a:pPr lvl="2"/>
            <a:r>
              <a:rPr lang="en-US" dirty="0" smtClean="0"/>
              <a:t>3.3lbs of marble dust and .51lbs or marble chips</a:t>
            </a:r>
          </a:p>
          <a:p>
            <a:pPr lvl="2"/>
            <a:r>
              <a:rPr lang="en-US" dirty="0" smtClean="0"/>
              <a:t>1 gal of epoxy resin per 8.5 ft</a:t>
            </a:r>
            <a:r>
              <a:rPr lang="en-US" baseline="30000" dirty="0" smtClean="0"/>
              <a:t>2 </a:t>
            </a:r>
            <a:endParaRPr lang="en-US" dirty="0" smtClean="0"/>
          </a:p>
          <a:p>
            <a:pPr lvl="2"/>
            <a:r>
              <a:rPr lang="en-US" dirty="0" smtClean="0"/>
              <a:t>1-15% pigment content, depending on customers wants</a:t>
            </a:r>
          </a:p>
          <a:p>
            <a:pPr lvl="1"/>
            <a:endParaRPr lang="en-US" dirty="0"/>
          </a:p>
        </p:txBody>
      </p:sp>
    </p:spTree>
    <p:extLst>
      <p:ext uri="{BB962C8B-B14F-4D97-AF65-F5344CB8AC3E}">
        <p14:creationId xmlns:p14="http://schemas.microsoft.com/office/powerpoint/2010/main" val="2064053252"/>
      </p:ext>
    </p:extLst>
  </p:cSld>
  <p:clrMapOvr>
    <a:masterClrMapping/>
  </p:clrMapOvr>
  <mc:AlternateContent xmlns:mc="http://schemas.openxmlformats.org/markup-compatibility/2006">
    <mc:Choice xmlns:p14="http://schemas.microsoft.com/office/powerpoint/2010/main" Requires="p14">
      <p:transition spd="slow" p14:dur="2000">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ircle(in)">
                                      <p:cBhvr>
                                        <p:cTn id="19" dur="2000"/>
                                        <p:tgtEl>
                                          <p:spTgt spid="3">
                                            <p:txEl>
                                              <p:pRg st="4" end="4"/>
                                            </p:txEl>
                                          </p:spTgt>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circle(in)">
                                      <p:cBhvr>
                                        <p:cTn id="25" dur="2000"/>
                                        <p:tgtEl>
                                          <p:spTgt spid="3">
                                            <p:txEl>
                                              <p:pRg st="6" end="6"/>
                                            </p:txEl>
                                          </p:spTgt>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circle(in)">
                                      <p:cBhvr>
                                        <p:cTn id="28" dur="2000"/>
                                        <p:tgtEl>
                                          <p:spTgt spid="3">
                                            <p:txEl>
                                              <p:pRg st="7" end="7"/>
                                            </p:txEl>
                                          </p:spTgt>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circle(in)">
                                      <p:cBhvr>
                                        <p:cTn id="31" dur="2000"/>
                                        <p:tgtEl>
                                          <p:spTgt spid="3">
                                            <p:txEl>
                                              <p:pRg st="8" end="8"/>
                                            </p:txEl>
                                          </p:spTgt>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circle(in)">
                                      <p:cBhvr>
                                        <p:cTn id="34" dur="2000"/>
                                        <p:tgtEl>
                                          <p:spTgt spid="3">
                                            <p:txEl>
                                              <p:pRg st="9" end="9"/>
                                            </p:txEl>
                                          </p:spTgt>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circle(in)">
                                      <p:cBhvr>
                                        <p:cTn id="37"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Manufacturing Terrazzo</a:t>
            </a:r>
            <a:endParaRPr lang="en-US" dirty="0"/>
          </a:p>
        </p:txBody>
      </p:sp>
      <p:sp>
        <p:nvSpPr>
          <p:cNvPr id="3" name="Content Placeholder 2"/>
          <p:cNvSpPr>
            <a:spLocks noGrp="1"/>
          </p:cNvSpPr>
          <p:nvPr>
            <p:ph idx="1"/>
          </p:nvPr>
        </p:nvSpPr>
        <p:spPr/>
        <p:txBody>
          <a:bodyPr>
            <a:normAutofit/>
          </a:bodyPr>
          <a:lstStyle/>
          <a:p>
            <a:r>
              <a:rPr lang="en-US" dirty="0"/>
              <a:t>Terrazzo is “manufactured” at the site of installation. The energy requirements for the on-site process include mixing the primer, mixing the terrazzo, grinding the surface (occurs before and after grouting), controlling the dust from grinding, mixing grout, and polishing the floor. </a:t>
            </a:r>
          </a:p>
          <a:p>
            <a:r>
              <a:rPr lang="en-US" dirty="0"/>
              <a:t>Approximately 1 % of the materials used to make the terrazzo are wasted during manufacturing. This waste is assumed to be disposed of in a landfill. </a:t>
            </a:r>
            <a:endParaRPr lang="en-US" dirty="0" smtClean="0"/>
          </a:p>
        </p:txBody>
      </p:sp>
    </p:spTree>
    <p:extLst>
      <p:ext uri="{BB962C8B-B14F-4D97-AF65-F5344CB8AC3E}">
        <p14:creationId xmlns:p14="http://schemas.microsoft.com/office/powerpoint/2010/main" val="1236338016"/>
      </p:ext>
    </p:extLst>
  </p:cSld>
  <p:clrMapOvr>
    <a:masterClrMapping/>
  </p:clrMapOvr>
  <mc:AlternateContent xmlns:mc="http://schemas.openxmlformats.org/markup-compatibility/2006">
    <mc:Choice xmlns:p14="http://schemas.microsoft.com/office/powerpoint/2010/main" Requires="p14">
      <p:transition spd="slow" p14:dur="2000">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Cycle Cost</a:t>
            </a:r>
            <a:endParaRPr lang="en-US" dirty="0"/>
          </a:p>
        </p:txBody>
      </p:sp>
      <p:sp>
        <p:nvSpPr>
          <p:cNvPr id="3" name="Content Placeholder 2"/>
          <p:cNvSpPr>
            <a:spLocks noGrp="1"/>
          </p:cNvSpPr>
          <p:nvPr>
            <p:ph idx="1"/>
          </p:nvPr>
        </p:nvSpPr>
        <p:spPr>
          <a:xfrm>
            <a:off x="457200" y="1587045"/>
            <a:ext cx="8229600" cy="1989591"/>
          </a:xfrm>
        </p:spPr>
        <p:txBody>
          <a:bodyPr>
            <a:normAutofit/>
          </a:bodyPr>
          <a:lstStyle/>
          <a:p>
            <a:pPr marL="0" indent="0" algn="just">
              <a:buNone/>
            </a:pPr>
            <a:r>
              <a:rPr lang="en-US" dirty="0"/>
              <a:t>Developers and builders quickly learn that quality terrazzo flooring not only enhances a building’s image, it appreciates with the value of the investment, and when compared with maintenance and replacement costs over time for alternative flooring systems, terrazzo pays for itself.</a:t>
            </a:r>
          </a:p>
        </p:txBody>
      </p:sp>
      <p:pic>
        <p:nvPicPr>
          <p:cNvPr id="5" name="Picture 4"/>
          <p:cNvPicPr>
            <a:picLocks noChangeAspect="1"/>
          </p:cNvPicPr>
          <p:nvPr/>
        </p:nvPicPr>
        <p:blipFill>
          <a:blip r:embed="rId2"/>
          <a:stretch>
            <a:fillRect/>
          </a:stretch>
        </p:blipFill>
        <p:spPr>
          <a:xfrm>
            <a:off x="1324429" y="3540352"/>
            <a:ext cx="6531428" cy="3067143"/>
          </a:xfrm>
          <a:prstGeom prst="rect">
            <a:avLst/>
          </a:prstGeom>
        </p:spPr>
      </p:pic>
    </p:spTree>
    <p:extLst>
      <p:ext uri="{BB962C8B-B14F-4D97-AF65-F5344CB8AC3E}">
        <p14:creationId xmlns:p14="http://schemas.microsoft.com/office/powerpoint/2010/main" val="1022930102"/>
      </p:ext>
    </p:extLst>
  </p:cSld>
  <p:clrMapOvr>
    <a:masterClrMapping/>
  </p:clrMapOvr>
  <mc:AlternateContent xmlns:mc="http://schemas.openxmlformats.org/markup-compatibility/2006">
    <mc:Choice xmlns:p14="http://schemas.microsoft.com/office/powerpoint/2010/main" Requires="p14">
      <p:transition spd="slow" p14:dur="2000">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Terrazzo</a:t>
            </a:r>
            <a:endParaRPr lang="en-US" dirty="0"/>
          </a:p>
        </p:txBody>
      </p:sp>
      <p:sp>
        <p:nvSpPr>
          <p:cNvPr id="3" name="Content Placeholder 2"/>
          <p:cNvSpPr>
            <a:spLocks noGrp="1"/>
          </p:cNvSpPr>
          <p:nvPr>
            <p:ph idx="1"/>
          </p:nvPr>
        </p:nvSpPr>
        <p:spPr/>
        <p:txBody>
          <a:bodyPr>
            <a:normAutofit/>
          </a:bodyPr>
          <a:lstStyle/>
          <a:p>
            <a:pPr marL="0" indent="0">
              <a:buNone/>
            </a:pPr>
            <a:r>
              <a:rPr lang="en-US" sz="2200" dirty="0" smtClean="0"/>
              <a:t>There are six types of Terrazzo tiles:</a:t>
            </a:r>
          </a:p>
          <a:p>
            <a:pPr lvl="1">
              <a:buFont typeface="Arial"/>
              <a:buChar char="•"/>
            </a:pPr>
            <a:r>
              <a:rPr lang="en-US" sz="2200" dirty="0" smtClean="0"/>
              <a:t>Epoxy Terrazzo</a:t>
            </a:r>
          </a:p>
          <a:p>
            <a:pPr lvl="1">
              <a:buFont typeface="Arial"/>
              <a:buChar char="•"/>
            </a:pPr>
            <a:r>
              <a:rPr lang="en-US" sz="2200" dirty="0" smtClean="0"/>
              <a:t>Sand Cushion Terrazzo</a:t>
            </a:r>
          </a:p>
          <a:p>
            <a:pPr lvl="1">
              <a:buFont typeface="Arial"/>
              <a:buChar char="•"/>
            </a:pPr>
            <a:r>
              <a:rPr lang="en-US" sz="2200" dirty="0" smtClean="0"/>
              <a:t>Bonded Terrazzo</a:t>
            </a:r>
          </a:p>
          <a:p>
            <a:pPr lvl="1">
              <a:buFont typeface="Arial"/>
              <a:buChar char="•"/>
            </a:pPr>
            <a:r>
              <a:rPr lang="en-US" sz="2200" dirty="0" smtClean="0"/>
              <a:t>Monolithic Terrazzo</a:t>
            </a:r>
          </a:p>
          <a:p>
            <a:pPr lvl="1">
              <a:buFont typeface="Arial"/>
              <a:buChar char="•"/>
            </a:pPr>
            <a:r>
              <a:rPr lang="en-US" sz="2200" dirty="0" smtClean="0"/>
              <a:t>Polyacrylate Terrazzo</a:t>
            </a:r>
          </a:p>
          <a:p>
            <a:pPr lvl="1">
              <a:buFont typeface="Arial"/>
              <a:buChar char="•"/>
            </a:pPr>
            <a:r>
              <a:rPr lang="en-US" sz="2200" dirty="0" smtClean="0"/>
              <a:t>Rustic Bonded Terrazzo</a:t>
            </a:r>
            <a:endParaRPr lang="en-US" sz="2200" dirty="0"/>
          </a:p>
        </p:txBody>
      </p:sp>
    </p:spTree>
    <p:extLst>
      <p:ext uri="{BB962C8B-B14F-4D97-AF65-F5344CB8AC3E}">
        <p14:creationId xmlns:p14="http://schemas.microsoft.com/office/powerpoint/2010/main" val="4036231448"/>
      </p:ext>
    </p:extLst>
  </p:cSld>
  <p:clrMapOvr>
    <a:masterClrMapping/>
  </p:clrMapOvr>
  <mc:AlternateContent xmlns:mc="http://schemas.openxmlformats.org/markup-compatibility/2006">
    <mc:Choice xmlns:p14="http://schemas.microsoft.com/office/powerpoint/2010/main" Requires="p14">
      <p:transition spd="slow" p14:dur="2000">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1250"/>
                                        <p:tgtEl>
                                          <p:spTgt spid="3">
                                            <p:txEl>
                                              <p:pRg st="0" end="0"/>
                                            </p:txEl>
                                          </p:spTgt>
                                        </p:tgtEl>
                                      </p:cBhvr>
                                    </p:animEffect>
                                  </p:childTnLst>
                                </p:cTn>
                              </p:par>
                            </p:childTnLst>
                          </p:cTn>
                        </p:par>
                        <p:par>
                          <p:cTn id="8" fill="hold">
                            <p:stCondLst>
                              <p:cond delay="1250"/>
                            </p:stCondLst>
                            <p:childTnLst>
                              <p:par>
                                <p:cTn id="9" presetID="16" presetClass="entr" presetSubtype="2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1250"/>
                                        <p:tgtEl>
                                          <p:spTgt spid="3">
                                            <p:txEl>
                                              <p:pRg st="1" end="1"/>
                                            </p:txEl>
                                          </p:spTgt>
                                        </p:tgtEl>
                                      </p:cBhvr>
                                    </p:animEffect>
                                  </p:childTnLst>
                                </p:cTn>
                              </p:par>
                            </p:childTnLst>
                          </p:cTn>
                        </p:par>
                        <p:par>
                          <p:cTn id="12" fill="hold">
                            <p:stCondLst>
                              <p:cond delay="2500"/>
                            </p:stCondLst>
                            <p:childTnLst>
                              <p:par>
                                <p:cTn id="13" presetID="16" presetClass="entr" presetSubtype="21"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1250"/>
                                        <p:tgtEl>
                                          <p:spTgt spid="3">
                                            <p:txEl>
                                              <p:pRg st="2" end="2"/>
                                            </p:txEl>
                                          </p:spTgt>
                                        </p:tgtEl>
                                      </p:cBhvr>
                                    </p:animEffect>
                                  </p:childTnLst>
                                </p:cTn>
                              </p:par>
                            </p:childTnLst>
                          </p:cTn>
                        </p:par>
                        <p:par>
                          <p:cTn id="16" fill="hold">
                            <p:stCondLst>
                              <p:cond delay="3750"/>
                            </p:stCondLst>
                            <p:childTnLst>
                              <p:par>
                                <p:cTn id="17" presetID="16" presetClass="entr" presetSubtype="21"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arn(inVertical)">
                                      <p:cBhvr>
                                        <p:cTn id="19" dur="1000"/>
                                        <p:tgtEl>
                                          <p:spTgt spid="3">
                                            <p:txEl>
                                              <p:pRg st="3" end="3"/>
                                            </p:txEl>
                                          </p:spTgt>
                                        </p:tgtEl>
                                      </p:cBhvr>
                                    </p:animEffect>
                                  </p:childTnLst>
                                </p:cTn>
                              </p:par>
                            </p:childTnLst>
                          </p:cTn>
                        </p:par>
                        <p:par>
                          <p:cTn id="20" fill="hold">
                            <p:stCondLst>
                              <p:cond delay="4750"/>
                            </p:stCondLst>
                            <p:childTnLst>
                              <p:par>
                                <p:cTn id="21" presetID="16" presetClass="entr" presetSubtype="21"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1250"/>
                                        <p:tgtEl>
                                          <p:spTgt spid="3">
                                            <p:txEl>
                                              <p:pRg st="4" end="4"/>
                                            </p:txEl>
                                          </p:spTgt>
                                        </p:tgtEl>
                                      </p:cBhvr>
                                    </p:animEffect>
                                  </p:childTnLst>
                                </p:cTn>
                              </p:par>
                            </p:childTnLst>
                          </p:cTn>
                        </p:par>
                        <p:par>
                          <p:cTn id="24" fill="hold">
                            <p:stCondLst>
                              <p:cond delay="6000"/>
                            </p:stCondLst>
                            <p:childTnLst>
                              <p:par>
                                <p:cTn id="25" presetID="16" presetClass="entr" presetSubtype="21"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1250"/>
                                        <p:tgtEl>
                                          <p:spTgt spid="3">
                                            <p:txEl>
                                              <p:pRg st="5" end="5"/>
                                            </p:txEl>
                                          </p:spTgt>
                                        </p:tgtEl>
                                      </p:cBhvr>
                                    </p:animEffect>
                                  </p:childTnLst>
                                </p:cTn>
                              </p:par>
                            </p:childTnLst>
                          </p:cTn>
                        </p:par>
                        <p:par>
                          <p:cTn id="28" fill="hold">
                            <p:stCondLst>
                              <p:cond delay="7250"/>
                            </p:stCondLst>
                            <p:childTnLst>
                              <p:par>
                                <p:cTn id="29" presetID="16" presetClass="entr" presetSubtype="21"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arn(inVertical)">
                                      <p:cBhvr>
                                        <p:cTn id="31"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Epoxy Terrazzo</a:t>
            </a:r>
            <a:endParaRPr lang="en-US" dirty="0"/>
          </a:p>
        </p:txBody>
      </p:sp>
      <p:pic>
        <p:nvPicPr>
          <p:cNvPr id="4" name="Content Placeholder 3"/>
          <p:cNvPicPr>
            <a:picLocks noGrp="1" noChangeAspect="1"/>
          </p:cNvPicPr>
          <p:nvPr>
            <p:ph idx="1"/>
          </p:nvPr>
        </p:nvPicPr>
        <p:blipFill>
          <a:blip r:embed="rId2"/>
          <a:srcRect l="-17732" r="-17732"/>
          <a:stretch>
            <a:fillRect/>
          </a:stretch>
        </p:blipFill>
        <p:spPr>
          <a:xfrm>
            <a:off x="4285701" y="1337419"/>
            <a:ext cx="5372682" cy="2954768"/>
          </a:xfrm>
        </p:spPr>
      </p:pic>
      <p:sp>
        <p:nvSpPr>
          <p:cNvPr id="5" name="TextBox 4"/>
          <p:cNvSpPr txBox="1"/>
          <p:nvPr/>
        </p:nvSpPr>
        <p:spPr>
          <a:xfrm>
            <a:off x="321482" y="1410111"/>
            <a:ext cx="4547619" cy="5078314"/>
          </a:xfrm>
          <a:prstGeom prst="rect">
            <a:avLst/>
          </a:prstGeom>
          <a:noFill/>
        </p:spPr>
        <p:txBody>
          <a:bodyPr wrap="square" rtlCol="0">
            <a:spAutoFit/>
          </a:bodyPr>
          <a:lstStyle/>
          <a:p>
            <a:pPr marL="285750" lvl="2" indent="-285750">
              <a:buFont typeface="Arial"/>
              <a:buChar char="•"/>
            </a:pPr>
            <a:r>
              <a:rPr lang="en-US" dirty="0"/>
              <a:t>A nominal 1/4″ or 3/8″ thick resin matrix veneer placed upon a level concrete slab; The best “thin-set” system</a:t>
            </a:r>
            <a:r>
              <a:rPr lang="en-US" dirty="0" smtClean="0"/>
              <a:t>.</a:t>
            </a:r>
          </a:p>
          <a:p>
            <a:pPr marL="0" lvl="2"/>
            <a:endParaRPr lang="en-US" dirty="0" smtClean="0"/>
          </a:p>
          <a:p>
            <a:pPr marL="285750" lvl="2" indent="-285750">
              <a:buFont typeface="Arial"/>
              <a:buChar char="•"/>
            </a:pPr>
            <a:r>
              <a:rPr lang="en-US" dirty="0" smtClean="0"/>
              <a:t>Advantages:</a:t>
            </a:r>
          </a:p>
          <a:p>
            <a:pPr marL="742950" lvl="3" indent="-285750">
              <a:buFont typeface="Arial"/>
              <a:buChar char="•"/>
            </a:pPr>
            <a:r>
              <a:rPr lang="en-US" dirty="0"/>
              <a:t>Unlimited matrix colors, color control, resiliency, chemical resistance and tensile-compressive strengths not found in cement based </a:t>
            </a:r>
            <a:r>
              <a:rPr lang="en-US" dirty="0" smtClean="0"/>
              <a:t>systems.</a:t>
            </a:r>
          </a:p>
          <a:p>
            <a:pPr marL="742950" lvl="3" indent="-285750">
              <a:buFont typeface="Arial"/>
              <a:buChar char="•"/>
            </a:pPr>
            <a:r>
              <a:rPr lang="en-US" dirty="0" smtClean="0"/>
              <a:t>Excellent </a:t>
            </a:r>
            <a:r>
              <a:rPr lang="en-US" dirty="0"/>
              <a:t>for multi-colored patterns and </a:t>
            </a:r>
            <a:r>
              <a:rPr lang="en-US" dirty="0" smtClean="0"/>
              <a:t>designs.</a:t>
            </a:r>
          </a:p>
          <a:p>
            <a:pPr marL="742950" lvl="3" indent="-285750">
              <a:buFont typeface="Arial"/>
              <a:buChar char="•"/>
            </a:pPr>
            <a:r>
              <a:rPr lang="en-US" dirty="0" smtClean="0"/>
              <a:t>Light </a:t>
            </a:r>
            <a:r>
              <a:rPr lang="en-US" dirty="0"/>
              <a:t>weight and flexibility make it ideal for multi-story use. </a:t>
            </a:r>
            <a:endParaRPr lang="en-US" dirty="0" smtClean="0"/>
          </a:p>
          <a:p>
            <a:pPr marL="742950" lvl="3" indent="-285750">
              <a:buFont typeface="Arial"/>
              <a:buChar char="•"/>
            </a:pPr>
            <a:r>
              <a:rPr lang="en-US" dirty="0" smtClean="0"/>
              <a:t>It </a:t>
            </a:r>
            <a:r>
              <a:rPr lang="en-US" dirty="0"/>
              <a:t>has the lowest maintenance cost due to non</a:t>
            </a:r>
            <a:r>
              <a:rPr lang="en-US" dirty="0" smtClean="0"/>
              <a:t>-absorbency.</a:t>
            </a:r>
          </a:p>
          <a:p>
            <a:pPr marL="742950" lvl="3" indent="-285750">
              <a:buFont typeface="Arial"/>
              <a:buChar char="•"/>
            </a:pPr>
            <a:r>
              <a:rPr lang="en-US" dirty="0" smtClean="0"/>
              <a:t>In </a:t>
            </a:r>
            <a:r>
              <a:rPr lang="en-US" dirty="0"/>
              <a:t>sanitary areas can be installed with minimal dividers providing seamless characteristics. </a:t>
            </a:r>
            <a:endParaRPr lang="en-US" dirty="0" smtClean="0"/>
          </a:p>
        </p:txBody>
      </p:sp>
      <p:pic>
        <p:nvPicPr>
          <p:cNvPr id="6" name="Picture 5"/>
          <p:cNvPicPr>
            <a:picLocks noChangeAspect="1"/>
          </p:cNvPicPr>
          <p:nvPr/>
        </p:nvPicPr>
        <p:blipFill>
          <a:blip r:embed="rId3"/>
          <a:stretch>
            <a:fillRect/>
          </a:stretch>
        </p:blipFill>
        <p:spPr>
          <a:xfrm>
            <a:off x="4708545" y="4160787"/>
            <a:ext cx="4271575" cy="2595018"/>
          </a:xfrm>
          <a:prstGeom prst="rect">
            <a:avLst/>
          </a:prstGeom>
        </p:spPr>
      </p:pic>
    </p:spTree>
    <p:extLst>
      <p:ext uri="{BB962C8B-B14F-4D97-AF65-F5344CB8AC3E}">
        <p14:creationId xmlns:p14="http://schemas.microsoft.com/office/powerpoint/2010/main" val="1088698279"/>
      </p:ext>
    </p:extLst>
  </p:cSld>
  <p:clrMapOvr>
    <a:masterClrMapping/>
  </p:clrMapOvr>
  <mc:AlternateContent xmlns:mc="http://schemas.openxmlformats.org/markup-compatibility/2006">
    <mc:Choice xmlns:p14="http://schemas.microsoft.com/office/powerpoint/2010/main" Requires="p14">
      <p:transition spd="slow" p14:dur="2000">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Sand Cushioned Terrazzo</a:t>
            </a:r>
            <a:endParaRPr lang="en-US" dirty="0"/>
          </a:p>
        </p:txBody>
      </p:sp>
      <p:sp>
        <p:nvSpPr>
          <p:cNvPr id="7" name="Content Placeholder 6"/>
          <p:cNvSpPr>
            <a:spLocks noGrp="1"/>
          </p:cNvSpPr>
          <p:nvPr>
            <p:ph idx="1"/>
          </p:nvPr>
        </p:nvSpPr>
        <p:spPr>
          <a:xfrm>
            <a:off x="457200" y="1600200"/>
            <a:ext cx="4009875" cy="4525963"/>
          </a:xfrm>
        </p:spPr>
        <p:txBody>
          <a:bodyPr>
            <a:normAutofit/>
          </a:bodyPr>
          <a:lstStyle/>
          <a:p>
            <a:pPr marL="285750" lvl="0" indent="-285750"/>
            <a:r>
              <a:rPr lang="en-US" dirty="0" smtClean="0"/>
              <a:t>A cement matrix topping under bed with wire reinforcing, isolation sheet, and sand layer system for interior floor use. </a:t>
            </a:r>
          </a:p>
          <a:p>
            <a:pPr marL="285750" lvl="0" indent="-285750"/>
            <a:r>
              <a:rPr lang="en-US" dirty="0" smtClean="0"/>
              <a:t>This is the best cement system.</a:t>
            </a:r>
          </a:p>
          <a:p>
            <a:pPr lvl="0"/>
            <a:endParaRPr lang="en-US" dirty="0" smtClean="0"/>
          </a:p>
          <a:p>
            <a:pPr marL="285750" lvl="0" indent="-285750"/>
            <a:r>
              <a:rPr lang="en-US" dirty="0" smtClean="0"/>
              <a:t>Advantages:</a:t>
            </a:r>
          </a:p>
          <a:p>
            <a:pPr lvl="1">
              <a:buFont typeface="Arial"/>
              <a:buChar char="•"/>
            </a:pPr>
            <a:r>
              <a:rPr lang="en-US" dirty="0" smtClean="0"/>
              <a:t>Due to the under bed's depth, wire mesh reinforcing, isolation sheeting and sand layer it will absorb minor substrate defects and prevent mirroring to the surface.</a:t>
            </a:r>
          </a:p>
          <a:p>
            <a:endParaRPr lang="en-US" dirty="0"/>
          </a:p>
        </p:txBody>
      </p:sp>
      <p:pic>
        <p:nvPicPr>
          <p:cNvPr id="6" name="Picture 5"/>
          <p:cNvPicPr>
            <a:picLocks noChangeAspect="1"/>
          </p:cNvPicPr>
          <p:nvPr/>
        </p:nvPicPr>
        <p:blipFill>
          <a:blip r:embed="rId2"/>
          <a:stretch>
            <a:fillRect/>
          </a:stretch>
        </p:blipFill>
        <p:spPr>
          <a:xfrm>
            <a:off x="4335687" y="1600200"/>
            <a:ext cx="4693728" cy="4379776"/>
          </a:xfrm>
          <a:prstGeom prst="rect">
            <a:avLst/>
          </a:prstGeom>
        </p:spPr>
      </p:pic>
    </p:spTree>
    <p:extLst>
      <p:ext uri="{BB962C8B-B14F-4D97-AF65-F5344CB8AC3E}">
        <p14:creationId xmlns:p14="http://schemas.microsoft.com/office/powerpoint/2010/main" val="1348635654"/>
      </p:ext>
    </p:extLst>
  </p:cSld>
  <p:clrMapOvr>
    <a:masterClrMapping/>
  </p:clrMapOvr>
  <mc:AlternateContent xmlns:mc="http://schemas.openxmlformats.org/markup-compatibility/2006">
    <mc:Choice xmlns:p14="http://schemas.microsoft.com/office/powerpoint/2010/main" Requires="p14">
      <p:transition spd="slow" p14:dur="2000">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ircle(in)">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circle(in)">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circle(in)">
                                      <p:cBhvr>
                                        <p:cTn id="17" dur="1000"/>
                                        <p:tgtEl>
                                          <p:spTgt spid="7">
                                            <p:txEl>
                                              <p:pRg st="3" end="3"/>
                                            </p:txEl>
                                          </p:spTgt>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7">
                                            <p:txEl>
                                              <p:pRg st="4" end="4"/>
                                            </p:txEl>
                                          </p:spTgt>
                                        </p:tgtEl>
                                        <p:attrNameLst>
                                          <p:attrName>style.visibility</p:attrName>
                                        </p:attrNameLst>
                                      </p:cBhvr>
                                      <p:to>
                                        <p:strVal val="visible"/>
                                      </p:to>
                                    </p:set>
                                    <p:animEffect transition="in" filter="circle(in)">
                                      <p:cBhvr>
                                        <p:cTn id="20" dur="1000"/>
                                        <p:tgtEl>
                                          <p:spTgt spid="7">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697"/>
            <a:ext cx="7886700" cy="1325563"/>
          </a:xfrm>
        </p:spPr>
        <p:txBody>
          <a:bodyPr/>
          <a:lstStyle/>
          <a:p>
            <a:r>
              <a:rPr lang="en-US" dirty="0" smtClean="0"/>
              <a:t>History of Terrazzo Flooring</a:t>
            </a:r>
            <a:endParaRPr lang="en-US" dirty="0"/>
          </a:p>
        </p:txBody>
      </p:sp>
      <p:sp>
        <p:nvSpPr>
          <p:cNvPr id="3" name="Content Placeholder 2"/>
          <p:cNvSpPr>
            <a:spLocks noGrp="1"/>
          </p:cNvSpPr>
          <p:nvPr>
            <p:ph idx="1"/>
          </p:nvPr>
        </p:nvSpPr>
        <p:spPr>
          <a:xfrm>
            <a:off x="628650" y="1207439"/>
            <a:ext cx="7886700" cy="1999400"/>
          </a:xfrm>
        </p:spPr>
        <p:txBody>
          <a:bodyPr>
            <a:normAutofit/>
          </a:bodyPr>
          <a:lstStyle/>
          <a:p>
            <a:pPr>
              <a:buFont typeface="Arial"/>
              <a:buChar char="•"/>
            </a:pPr>
            <a:r>
              <a:rPr lang="en-US" dirty="0" smtClean="0"/>
              <a:t>Comes from the Italian  word for “terraces”</a:t>
            </a:r>
          </a:p>
          <a:p>
            <a:pPr>
              <a:buFont typeface="Arial"/>
              <a:buChar char="•"/>
            </a:pPr>
            <a:r>
              <a:rPr lang="en-US" dirty="0" smtClean="0"/>
              <a:t>Invented in Europe from discarded pieces of marble</a:t>
            </a:r>
          </a:p>
          <a:p>
            <a:pPr>
              <a:buFont typeface="Arial"/>
              <a:buChar char="•"/>
            </a:pPr>
            <a:r>
              <a:rPr lang="en-US" dirty="0" smtClean="0"/>
              <a:t>Hand stones / Galena – original polishing materials </a:t>
            </a:r>
          </a:p>
          <a:p>
            <a:pPr>
              <a:buFont typeface="Arial"/>
              <a:buChar char="•"/>
            </a:pPr>
            <a:r>
              <a:rPr lang="en-US" dirty="0" smtClean="0"/>
              <a:t>Goat Milk was the first sealer used </a:t>
            </a:r>
          </a:p>
          <a:p>
            <a:pPr marL="0" indent="0">
              <a:buNone/>
            </a:pPr>
            <a:endParaRPr lang="en-US" dirty="0"/>
          </a:p>
        </p:txBody>
      </p:sp>
      <p:pic>
        <p:nvPicPr>
          <p:cNvPr id="2050" name="Picture 2" descr="http://veniceartterrazzo.com/wordpress/wp-content/uploads/2012/07/Copy-of-terrazzo-men-o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1149" y="2930426"/>
            <a:ext cx="4565158" cy="3927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351536"/>
      </p:ext>
    </p:extLst>
  </p:cSld>
  <p:clrMapOvr>
    <a:masterClrMapping/>
  </p:clrMapOvr>
  <mc:AlternateContent xmlns:mc="http://schemas.openxmlformats.org/markup-compatibility/2006">
    <mc:Choice xmlns:p14="http://schemas.microsoft.com/office/powerpoint/2010/main" Requires="p14">
      <p:transition spd="slow" p14:dur="2000">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Bonded Terrazzo</a:t>
            </a:r>
            <a:endParaRPr lang="en-US" dirty="0">
              <a:solidFill>
                <a:srgbClr val="000000"/>
              </a:solidFill>
            </a:endParaRPr>
          </a:p>
        </p:txBody>
      </p:sp>
      <p:sp>
        <p:nvSpPr>
          <p:cNvPr id="3" name="Content Placeholder 2"/>
          <p:cNvSpPr>
            <a:spLocks noGrp="1"/>
          </p:cNvSpPr>
          <p:nvPr>
            <p:ph idx="1"/>
          </p:nvPr>
        </p:nvSpPr>
        <p:spPr/>
        <p:txBody>
          <a:bodyPr>
            <a:normAutofit/>
          </a:bodyPr>
          <a:lstStyle/>
          <a:p>
            <a:r>
              <a:rPr lang="en-US" sz="2000" dirty="0" smtClean="0">
                <a:solidFill>
                  <a:srgbClr val="000000"/>
                </a:solidFill>
              </a:rPr>
              <a:t>A cement matrix and under bed system for interior and exterior areas where conditions require 1.25’ to 1.75’ inches of recessed depth to be filled in addition to the .5’ terrazzo topping.</a:t>
            </a:r>
          </a:p>
          <a:p>
            <a:r>
              <a:rPr lang="en-US" sz="2000" dirty="0" smtClean="0">
                <a:solidFill>
                  <a:srgbClr val="000000"/>
                </a:solidFill>
              </a:rPr>
              <a:t>Advantages: With sand-cement under bed, it has less dependence on the concrete slab for flatness when compared to monolithic. </a:t>
            </a:r>
            <a:endParaRPr lang="en-US" sz="2000" dirty="0">
              <a:solidFill>
                <a:srgbClr val="000000"/>
              </a:solidFill>
            </a:endParaRPr>
          </a:p>
        </p:txBody>
      </p:sp>
    </p:spTree>
    <p:extLst>
      <p:ext uri="{BB962C8B-B14F-4D97-AF65-F5344CB8AC3E}">
        <p14:creationId xmlns:p14="http://schemas.microsoft.com/office/powerpoint/2010/main" val="2454401498"/>
      </p:ext>
    </p:extLst>
  </p:cSld>
  <p:clrMapOvr>
    <a:masterClrMapping/>
  </p:clrMapOvr>
  <mc:AlternateContent xmlns:mc="http://schemas.openxmlformats.org/markup-compatibility/2006">
    <mc:Choice xmlns:p14="http://schemas.microsoft.com/office/powerpoint/2010/main" Requires="p14">
      <p:transition spd="slow" p14:dur="2000">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Monolithic Terrazzo</a:t>
            </a:r>
            <a:endParaRPr lang="en-US" dirty="0"/>
          </a:p>
        </p:txBody>
      </p:sp>
      <p:pic>
        <p:nvPicPr>
          <p:cNvPr id="4" name="Content Placeholder 3"/>
          <p:cNvPicPr>
            <a:picLocks noGrp="1" noChangeAspect="1"/>
          </p:cNvPicPr>
          <p:nvPr>
            <p:ph idx="1"/>
          </p:nvPr>
        </p:nvPicPr>
        <p:blipFill>
          <a:blip r:embed="rId2"/>
          <a:srcRect t="13254" b="13254"/>
          <a:stretch>
            <a:fillRect/>
          </a:stretch>
        </p:blipFill>
        <p:spPr>
          <a:xfrm>
            <a:off x="4308657" y="1493711"/>
            <a:ext cx="4642746" cy="2733990"/>
          </a:xfrm>
        </p:spPr>
      </p:pic>
      <p:sp>
        <p:nvSpPr>
          <p:cNvPr id="5" name="TextBox 4"/>
          <p:cNvSpPr txBox="1"/>
          <p:nvPr/>
        </p:nvSpPr>
        <p:spPr>
          <a:xfrm>
            <a:off x="457199" y="1073403"/>
            <a:ext cx="4314357" cy="3693319"/>
          </a:xfrm>
          <a:prstGeom prst="rect">
            <a:avLst/>
          </a:prstGeom>
          <a:noFill/>
        </p:spPr>
        <p:txBody>
          <a:bodyPr wrap="square" rtlCol="0">
            <a:spAutoFit/>
          </a:bodyPr>
          <a:lstStyle/>
          <a:p>
            <a:pPr marL="285750" indent="-285750">
              <a:buFont typeface="Arial"/>
              <a:buChar char="•"/>
            </a:pPr>
            <a:r>
              <a:rPr lang="en-US" dirty="0" smtClean="0"/>
              <a:t>This </a:t>
            </a:r>
            <a:r>
              <a:rPr lang="en-US" dirty="0"/>
              <a:t>1/2″ thick cement matrix veneer placed upon a provided concrete slab is dependent on the concrete quality for flatness and crack prevention</a:t>
            </a:r>
            <a:r>
              <a:rPr lang="en-US" dirty="0" smtClean="0"/>
              <a:t>.</a:t>
            </a:r>
          </a:p>
          <a:p>
            <a:pPr marL="285750" indent="-285750">
              <a:buFont typeface="Arial"/>
              <a:buChar char="•"/>
            </a:pPr>
            <a:r>
              <a:rPr lang="en-US" dirty="0" smtClean="0"/>
              <a:t> </a:t>
            </a:r>
            <a:r>
              <a:rPr lang="en-US" dirty="0"/>
              <a:t>On grade or below grade only</a:t>
            </a:r>
            <a:r>
              <a:rPr lang="en-US" dirty="0" smtClean="0">
                <a:effectLst/>
              </a:rPr>
              <a:t> </a:t>
            </a:r>
          </a:p>
          <a:p>
            <a:pPr marL="285750" indent="-285750">
              <a:buFont typeface="Arial"/>
              <a:buChar char="•"/>
            </a:pPr>
            <a:endParaRPr lang="en-US" dirty="0" smtClean="0"/>
          </a:p>
          <a:p>
            <a:pPr marL="285750" indent="-285750">
              <a:buFont typeface="Arial"/>
              <a:buChar char="•"/>
            </a:pPr>
            <a:r>
              <a:rPr lang="en-US" dirty="0" smtClean="0"/>
              <a:t>Advantages:</a:t>
            </a:r>
          </a:p>
          <a:p>
            <a:pPr marL="742950" lvl="1" indent="-285750">
              <a:buFont typeface="Arial"/>
              <a:buChar char="•"/>
            </a:pPr>
            <a:r>
              <a:rPr lang="en-US" dirty="0"/>
              <a:t>Fast installation and the most economical price make it ideal where time and budget are critical but where the beauty, low maintenance and the performance of terrazzo is desired.</a:t>
            </a:r>
            <a:r>
              <a:rPr lang="en-US" dirty="0" smtClean="0">
                <a:effectLst/>
              </a:rPr>
              <a:t> </a:t>
            </a:r>
            <a:endParaRPr lang="en-US" dirty="0"/>
          </a:p>
        </p:txBody>
      </p:sp>
    </p:spTree>
    <p:extLst>
      <p:ext uri="{BB962C8B-B14F-4D97-AF65-F5344CB8AC3E}">
        <p14:creationId xmlns:p14="http://schemas.microsoft.com/office/powerpoint/2010/main" val="1382898234"/>
      </p:ext>
    </p:extLst>
  </p:cSld>
  <p:clrMapOvr>
    <a:masterClrMapping/>
  </p:clrMapOvr>
  <mc:AlternateContent xmlns:mc="http://schemas.openxmlformats.org/markup-compatibility/2006">
    <mc:Choice xmlns:p14="http://schemas.microsoft.com/office/powerpoint/2010/main" Requires="p14">
      <p:transition spd="slow" p14:dur="2000">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Polyacrylate Terrazzo</a:t>
            </a:r>
            <a:endParaRPr lang="en-US" dirty="0"/>
          </a:p>
        </p:txBody>
      </p:sp>
      <p:sp>
        <p:nvSpPr>
          <p:cNvPr id="3" name="Content Placeholder 2"/>
          <p:cNvSpPr>
            <a:spLocks noGrp="1"/>
          </p:cNvSpPr>
          <p:nvPr>
            <p:ph idx="1"/>
          </p:nvPr>
        </p:nvSpPr>
        <p:spPr>
          <a:xfrm>
            <a:off x="238224" y="1412552"/>
            <a:ext cx="4877549" cy="4859404"/>
          </a:xfrm>
        </p:spPr>
        <p:txBody>
          <a:bodyPr>
            <a:noAutofit/>
          </a:bodyPr>
          <a:lstStyle/>
          <a:p>
            <a:pPr marL="342900" lvl="2" indent="-342900"/>
            <a:r>
              <a:rPr lang="en-US" sz="2000" dirty="0"/>
              <a:t>A nominal 3/8″ think polymer modified cement matrix veneer placed upon a provided level concrete slab. Polymer provides strength to allow for thinner applications of cementitious systems.</a:t>
            </a:r>
          </a:p>
          <a:p>
            <a:pPr marL="0" indent="0">
              <a:buNone/>
            </a:pPr>
            <a:endParaRPr lang="en-US" sz="2000" dirty="0"/>
          </a:p>
          <a:p>
            <a:r>
              <a:rPr lang="en-US" sz="2000" dirty="0" smtClean="0"/>
              <a:t>Advantages:</a:t>
            </a:r>
          </a:p>
          <a:p>
            <a:pPr lvl="1">
              <a:buFont typeface="Arial"/>
              <a:buChar char="•"/>
            </a:pPr>
            <a:r>
              <a:rPr lang="en-US" sz="2000" dirty="0"/>
              <a:t>Fast installation and moderate price range make it ideal to replace vinyl or carpet without depth transition </a:t>
            </a:r>
            <a:r>
              <a:rPr lang="en-US" sz="2000" dirty="0" smtClean="0"/>
              <a:t>difficulties</a:t>
            </a:r>
            <a:endParaRPr lang="en-US" sz="2000" dirty="0"/>
          </a:p>
          <a:p>
            <a:pPr lvl="1">
              <a:buFont typeface="Arial"/>
              <a:buChar char="•"/>
            </a:pPr>
            <a:r>
              <a:rPr lang="en-US" sz="2000" dirty="0" smtClean="0"/>
              <a:t>Good </a:t>
            </a:r>
            <a:r>
              <a:rPr lang="en-US" sz="2000" dirty="0"/>
              <a:t>to use in areas subject to moisture vapor transmission where epoxy terrazzo or other non-breathing floors will not adhere.</a:t>
            </a:r>
            <a:r>
              <a:rPr lang="en-US" sz="2000" dirty="0" smtClean="0">
                <a:effectLst/>
              </a:rPr>
              <a:t> </a:t>
            </a:r>
            <a:endParaRPr lang="en-US" sz="2000" dirty="0"/>
          </a:p>
        </p:txBody>
      </p:sp>
      <p:pic>
        <p:nvPicPr>
          <p:cNvPr id="4" name="Picture 3"/>
          <p:cNvPicPr>
            <a:picLocks noChangeAspect="1"/>
          </p:cNvPicPr>
          <p:nvPr/>
        </p:nvPicPr>
        <p:blipFill>
          <a:blip r:embed="rId2"/>
          <a:stretch>
            <a:fillRect/>
          </a:stretch>
        </p:blipFill>
        <p:spPr>
          <a:xfrm>
            <a:off x="4832032" y="1726994"/>
            <a:ext cx="4311968" cy="3075986"/>
          </a:xfrm>
          <a:prstGeom prst="rect">
            <a:avLst/>
          </a:prstGeom>
        </p:spPr>
      </p:pic>
    </p:spTree>
    <p:extLst>
      <p:ext uri="{BB962C8B-B14F-4D97-AF65-F5344CB8AC3E}">
        <p14:creationId xmlns:p14="http://schemas.microsoft.com/office/powerpoint/2010/main" val="2272149114"/>
      </p:ext>
    </p:extLst>
  </p:cSld>
  <p:clrMapOvr>
    <a:masterClrMapping/>
  </p:clrMapOvr>
  <mc:AlternateContent xmlns:mc="http://schemas.openxmlformats.org/markup-compatibility/2006">
    <mc:Choice xmlns:p14="http://schemas.microsoft.com/office/powerpoint/2010/main" Requires="p14">
      <p:transition spd="slow" p14:dur="2000">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1000"/>
                                        <p:tgtEl>
                                          <p:spTgt spid="3">
                                            <p:txEl>
                                              <p:pRg st="2" end="2"/>
                                            </p:txEl>
                                          </p:spTgt>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1000"/>
                                        <p:tgtEl>
                                          <p:spTgt spid="3">
                                            <p:txEl>
                                              <p:pRg st="3" end="3"/>
                                            </p:txEl>
                                          </p:spTgt>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circle(in)">
                                      <p:cBhvr>
                                        <p:cTn id="18" dur="10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Rustic Terrazzo</a:t>
            </a:r>
            <a:endParaRPr lang="en-US" dirty="0"/>
          </a:p>
        </p:txBody>
      </p:sp>
      <p:sp>
        <p:nvSpPr>
          <p:cNvPr id="3" name="Content Placeholder 2"/>
          <p:cNvSpPr>
            <a:spLocks noGrp="1"/>
          </p:cNvSpPr>
          <p:nvPr>
            <p:ph idx="1"/>
          </p:nvPr>
        </p:nvSpPr>
        <p:spPr>
          <a:xfrm>
            <a:off x="457200" y="1600200"/>
            <a:ext cx="4126661" cy="4525963"/>
          </a:xfrm>
        </p:spPr>
        <p:txBody>
          <a:bodyPr>
            <a:noAutofit/>
          </a:bodyPr>
          <a:lstStyle/>
          <a:p>
            <a:pPr marL="342900" lvl="2" indent="-342900"/>
            <a:r>
              <a:rPr lang="en-US" sz="2200" dirty="0"/>
              <a:t>Terrazzo with a non-ground, textured surface, for exterior use. </a:t>
            </a:r>
            <a:endParaRPr lang="en-US" sz="2200" dirty="0" smtClean="0"/>
          </a:p>
          <a:p>
            <a:pPr marL="342900" lvl="2" indent="-342900"/>
            <a:r>
              <a:rPr lang="en-US" sz="2200" dirty="0" smtClean="0"/>
              <a:t>This </a:t>
            </a:r>
            <a:r>
              <a:rPr lang="en-US" sz="2200" dirty="0"/>
              <a:t>system is available with Bonded and Monolithic Terrazzo.</a:t>
            </a:r>
          </a:p>
          <a:p>
            <a:endParaRPr lang="en-US" sz="2200" dirty="0" smtClean="0"/>
          </a:p>
          <a:p>
            <a:r>
              <a:rPr lang="en-US" sz="2200" dirty="0" smtClean="0"/>
              <a:t>Advantages</a:t>
            </a:r>
          </a:p>
          <a:p>
            <a:pPr lvl="1">
              <a:buFont typeface="Arial"/>
              <a:buChar char="•"/>
            </a:pPr>
            <a:r>
              <a:rPr lang="en-US" sz="2200" dirty="0"/>
              <a:t>Infinitely variable textures, colors and patterns may be created in a weather-resistant, skid-resistant deck surface.</a:t>
            </a:r>
            <a:r>
              <a:rPr lang="en-US" sz="2200" dirty="0" smtClean="0">
                <a:effectLst/>
              </a:rPr>
              <a:t> </a:t>
            </a:r>
            <a:endParaRPr lang="en-US" sz="2200" dirty="0"/>
          </a:p>
        </p:txBody>
      </p:sp>
      <p:pic>
        <p:nvPicPr>
          <p:cNvPr id="4" name="Picture 3"/>
          <p:cNvPicPr>
            <a:picLocks noChangeAspect="1"/>
          </p:cNvPicPr>
          <p:nvPr/>
        </p:nvPicPr>
        <p:blipFill>
          <a:blip r:embed="rId2"/>
          <a:stretch>
            <a:fillRect/>
          </a:stretch>
        </p:blipFill>
        <p:spPr>
          <a:xfrm>
            <a:off x="4490707" y="1771703"/>
            <a:ext cx="4489822" cy="2963283"/>
          </a:xfrm>
          <a:prstGeom prst="rect">
            <a:avLst/>
          </a:prstGeom>
        </p:spPr>
      </p:pic>
    </p:spTree>
    <p:extLst>
      <p:ext uri="{BB962C8B-B14F-4D97-AF65-F5344CB8AC3E}">
        <p14:creationId xmlns:p14="http://schemas.microsoft.com/office/powerpoint/2010/main" val="3662529599"/>
      </p:ext>
    </p:extLst>
  </p:cSld>
  <p:clrMapOvr>
    <a:masterClrMapping/>
  </p:clrMapOvr>
  <mc:AlternateContent xmlns:mc="http://schemas.openxmlformats.org/markup-compatibility/2006">
    <mc:Choice xmlns:p14="http://schemas.microsoft.com/office/powerpoint/2010/main" Requires="p14">
      <p:transition spd="slow" p14:dur="2000">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1000"/>
                                        <p:tgtEl>
                                          <p:spTgt spid="3">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1000"/>
                                        <p:tgtEl>
                                          <p:spTgt spid="3">
                                            <p:txEl>
                                              <p:pRg st="3" end="3"/>
                                            </p:txEl>
                                          </p:spTgt>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circle(in)">
                                      <p:cBhvr>
                                        <p:cTn id="18" dur="10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529" y="1537156"/>
            <a:ext cx="8647671" cy="4777176"/>
          </a:xfrm>
        </p:spPr>
        <p:txBody>
          <a:bodyPr>
            <a:normAutofit/>
          </a:bodyPr>
          <a:lstStyle/>
          <a:p>
            <a:pPr marL="0" indent="0">
              <a:buNone/>
            </a:pPr>
            <a:r>
              <a:rPr lang="en-US" u="sng" dirty="0" smtClean="0"/>
              <a:t>Equipment needed for installing terrazzo flooring:</a:t>
            </a:r>
          </a:p>
          <a:p>
            <a:pPr>
              <a:buFont typeface="Arial"/>
              <a:buChar char="•"/>
            </a:pPr>
            <a:r>
              <a:rPr lang="en-US" dirty="0">
                <a:solidFill>
                  <a:srgbClr val="000000"/>
                </a:solidFill>
              </a:rPr>
              <a:t> Shot Blasting</a:t>
            </a:r>
          </a:p>
          <a:p>
            <a:pPr>
              <a:buFont typeface="Arial"/>
              <a:buChar char="•"/>
            </a:pPr>
            <a:r>
              <a:rPr lang="en-US" dirty="0"/>
              <a:t> Pressure Washer</a:t>
            </a:r>
          </a:p>
          <a:p>
            <a:pPr>
              <a:buFont typeface="Arial"/>
              <a:buChar char="•"/>
            </a:pPr>
            <a:r>
              <a:rPr lang="en-US" dirty="0"/>
              <a:t> Grinder</a:t>
            </a:r>
          </a:p>
          <a:p>
            <a:pPr>
              <a:buFont typeface="Arial"/>
              <a:buChar char="•"/>
            </a:pPr>
            <a:r>
              <a:rPr lang="en-US" dirty="0"/>
              <a:t> Adhesives/Hot glue</a:t>
            </a:r>
          </a:p>
          <a:p>
            <a:pPr>
              <a:buFont typeface="Arial"/>
              <a:buChar char="•"/>
            </a:pPr>
            <a:r>
              <a:rPr lang="en-US" dirty="0"/>
              <a:t> Wheelbarrow/Cement Mixer</a:t>
            </a:r>
          </a:p>
          <a:p>
            <a:pPr>
              <a:buFont typeface="Arial"/>
              <a:buChar char="•"/>
            </a:pPr>
            <a:r>
              <a:rPr lang="en-US" dirty="0"/>
              <a:t>Trowel/Heavy Duty Floor Roller</a:t>
            </a:r>
          </a:p>
          <a:p>
            <a:pPr>
              <a:buFont typeface="Arial"/>
              <a:buChar char="•"/>
            </a:pPr>
            <a:r>
              <a:rPr lang="en-US" dirty="0"/>
              <a:t> Stone Floor Grinder</a:t>
            </a:r>
            <a:endParaRPr lang="en-US" u="sng" dirty="0"/>
          </a:p>
          <a:p>
            <a:pPr marL="285750" indent="-285750">
              <a:buFont typeface="Arial"/>
              <a:buChar char="•"/>
            </a:pPr>
            <a:endParaRPr lang="en-US" u="sng" dirty="0" smtClean="0"/>
          </a:p>
        </p:txBody>
      </p:sp>
      <p:sp>
        <p:nvSpPr>
          <p:cNvPr id="2" name="TextBox 1"/>
          <p:cNvSpPr txBox="1"/>
          <p:nvPr/>
        </p:nvSpPr>
        <p:spPr>
          <a:xfrm>
            <a:off x="0" y="453571"/>
            <a:ext cx="9144000" cy="769441"/>
          </a:xfrm>
          <a:prstGeom prst="rect">
            <a:avLst/>
          </a:prstGeom>
          <a:noFill/>
        </p:spPr>
        <p:txBody>
          <a:bodyPr wrap="square" rtlCol="0">
            <a:spAutoFit/>
          </a:bodyPr>
          <a:lstStyle/>
          <a:p>
            <a:pPr algn="ctr"/>
            <a:r>
              <a:rPr lang="en-US" sz="4400" dirty="0" smtClean="0"/>
              <a:t>Required Equipment</a:t>
            </a:r>
            <a:endParaRPr lang="en-US" sz="4400" dirty="0"/>
          </a:p>
        </p:txBody>
      </p:sp>
    </p:spTree>
    <p:extLst>
      <p:ext uri="{BB962C8B-B14F-4D97-AF65-F5344CB8AC3E}">
        <p14:creationId xmlns:p14="http://schemas.microsoft.com/office/powerpoint/2010/main" val="3151502290"/>
      </p:ext>
    </p:extLst>
  </p:cSld>
  <p:clrMapOvr>
    <a:masterClrMapping/>
  </p:clrMapOvr>
  <mc:AlternateContent xmlns:mc="http://schemas.openxmlformats.org/markup-compatibility/2006">
    <mc:Choice xmlns:p14="http://schemas.microsoft.com/office/powerpoint/2010/main" Requires="p14">
      <p:transition spd="slow" p14:dur="2000">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1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1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ircle(in)">
                                      <p:cBhvr>
                                        <p:cTn id="42"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09313" y="1628450"/>
            <a:ext cx="3227763" cy="1837095"/>
          </a:xfrm>
        </p:spPr>
        <p:txBody>
          <a:bodyPr>
            <a:noAutofit/>
          </a:bodyPr>
          <a:lstStyle/>
          <a:p>
            <a:pPr marL="0" indent="0">
              <a:buNone/>
            </a:pPr>
            <a:r>
              <a:rPr lang="en-US" sz="2400" b="1" u="sng" dirty="0" smtClean="0"/>
              <a:t>Shot blasting</a:t>
            </a:r>
            <a:r>
              <a:rPr lang="en-US" sz="2400" dirty="0" smtClean="0"/>
              <a:t> is used to clear any loose concrete and have a flat even surface to begin working on.</a:t>
            </a:r>
            <a:endParaRPr lang="en-US" sz="2400" dirty="0"/>
          </a:p>
        </p:txBody>
      </p:sp>
      <p:sp>
        <p:nvSpPr>
          <p:cNvPr id="4" name="Title 3"/>
          <p:cNvSpPr>
            <a:spLocks noGrp="1"/>
          </p:cNvSpPr>
          <p:nvPr>
            <p:ph type="title"/>
          </p:nvPr>
        </p:nvSpPr>
        <p:spPr/>
        <p:txBody>
          <a:bodyPr/>
          <a:lstStyle/>
          <a:p>
            <a:r>
              <a:rPr lang="en-US" dirty="0" smtClean="0"/>
              <a:t>Required Equipment</a:t>
            </a:r>
            <a:endParaRPr lang="en-US" dirty="0"/>
          </a:p>
        </p:txBody>
      </p:sp>
      <p:pic>
        <p:nvPicPr>
          <p:cNvPr id="11" name="Picture 10"/>
          <p:cNvPicPr>
            <a:picLocks noChangeAspect="1"/>
          </p:cNvPicPr>
          <p:nvPr/>
        </p:nvPicPr>
        <p:blipFill>
          <a:blip r:embed="rId2"/>
          <a:stretch>
            <a:fillRect/>
          </a:stretch>
        </p:blipFill>
        <p:spPr>
          <a:xfrm>
            <a:off x="4644140" y="1628450"/>
            <a:ext cx="4042660" cy="3024582"/>
          </a:xfrm>
          <a:prstGeom prst="rect">
            <a:avLst/>
          </a:prstGeom>
        </p:spPr>
      </p:pic>
      <p:pic>
        <p:nvPicPr>
          <p:cNvPr id="12" name="Picture 11"/>
          <p:cNvPicPr>
            <a:picLocks noChangeAspect="1"/>
          </p:cNvPicPr>
          <p:nvPr/>
        </p:nvPicPr>
        <p:blipFill>
          <a:blip r:embed="rId3"/>
          <a:stretch>
            <a:fillRect/>
          </a:stretch>
        </p:blipFill>
        <p:spPr>
          <a:xfrm>
            <a:off x="457200" y="3769925"/>
            <a:ext cx="3811274" cy="2858456"/>
          </a:xfrm>
          <a:prstGeom prst="rect">
            <a:avLst/>
          </a:prstGeom>
        </p:spPr>
      </p:pic>
    </p:spTree>
    <p:extLst>
      <p:ext uri="{BB962C8B-B14F-4D97-AF65-F5344CB8AC3E}">
        <p14:creationId xmlns:p14="http://schemas.microsoft.com/office/powerpoint/2010/main" val="1092938077"/>
      </p:ext>
    </p:extLst>
  </p:cSld>
  <p:clrMapOvr>
    <a:masterClrMapping/>
  </p:clrMapOvr>
  <mc:AlternateContent xmlns:mc="http://schemas.openxmlformats.org/markup-compatibility/2006">
    <mc:Choice xmlns:p14="http://schemas.microsoft.com/office/powerpoint/2010/main" Requires="p14">
      <p:transition spd="slow" p14:dur="2000">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46799" y="1687020"/>
            <a:ext cx="3322758" cy="3020739"/>
          </a:xfrm>
        </p:spPr>
        <p:txBody>
          <a:bodyPr>
            <a:normAutofit/>
          </a:bodyPr>
          <a:lstStyle/>
          <a:p>
            <a:pPr marL="0" indent="0">
              <a:buNone/>
            </a:pPr>
            <a:r>
              <a:rPr lang="en-US" sz="2400" dirty="0" smtClean="0"/>
              <a:t>A </a:t>
            </a:r>
            <a:r>
              <a:rPr lang="en-US" sz="2400" b="1" u="sng" dirty="0" smtClean="0"/>
              <a:t>pressure washer </a:t>
            </a:r>
            <a:r>
              <a:rPr lang="en-US" sz="2400" dirty="0" smtClean="0"/>
              <a:t>is used to remove all dirt and allow a clean surface to begin applying membranes and metal tracks.</a:t>
            </a:r>
            <a:endParaRPr lang="en-US" sz="2400" dirty="0"/>
          </a:p>
        </p:txBody>
      </p:sp>
      <p:sp>
        <p:nvSpPr>
          <p:cNvPr id="2" name="Title 1"/>
          <p:cNvSpPr>
            <a:spLocks noGrp="1"/>
          </p:cNvSpPr>
          <p:nvPr>
            <p:ph type="title"/>
          </p:nvPr>
        </p:nvSpPr>
        <p:spPr/>
        <p:txBody>
          <a:bodyPr>
            <a:normAutofit/>
          </a:bodyPr>
          <a:lstStyle/>
          <a:p>
            <a:r>
              <a:rPr lang="en-US" dirty="0" smtClean="0">
                <a:latin typeface="Franklin Gothic Book"/>
                <a:cs typeface="Franklin Gothic Book"/>
              </a:rPr>
              <a:t>Required Equipment</a:t>
            </a:r>
            <a:endParaRPr lang="en-US" dirty="0">
              <a:latin typeface="Franklin Gothic Book"/>
              <a:cs typeface="Franklin Gothic Book"/>
            </a:endParaRPr>
          </a:p>
        </p:txBody>
      </p:sp>
      <p:pic>
        <p:nvPicPr>
          <p:cNvPr id="7" name="Picture 6"/>
          <p:cNvPicPr>
            <a:picLocks noChangeAspect="1"/>
          </p:cNvPicPr>
          <p:nvPr/>
        </p:nvPicPr>
        <p:blipFill>
          <a:blip r:embed="rId2"/>
          <a:stretch>
            <a:fillRect/>
          </a:stretch>
        </p:blipFill>
        <p:spPr>
          <a:xfrm>
            <a:off x="363696" y="1417638"/>
            <a:ext cx="2857500" cy="2857500"/>
          </a:xfrm>
          <a:prstGeom prst="rect">
            <a:avLst/>
          </a:prstGeom>
        </p:spPr>
      </p:pic>
    </p:spTree>
    <p:extLst>
      <p:ext uri="{BB962C8B-B14F-4D97-AF65-F5344CB8AC3E}">
        <p14:creationId xmlns:p14="http://schemas.microsoft.com/office/powerpoint/2010/main" val="1509857078"/>
      </p:ext>
    </p:extLst>
  </p:cSld>
  <p:clrMapOvr>
    <a:masterClrMapping/>
  </p:clrMapOvr>
  <mc:AlternateContent xmlns:mc="http://schemas.openxmlformats.org/markup-compatibility/2006">
    <mc:Choice xmlns:p14="http://schemas.microsoft.com/office/powerpoint/2010/main" Requires="p14">
      <p:transition spd="slow" p14:dur="2000">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1"/>
          </p:nvPr>
        </p:nvPicPr>
        <p:blipFill>
          <a:blip r:embed="rId2"/>
          <a:srcRect t="7996" b="7996"/>
          <a:stretch>
            <a:fillRect/>
          </a:stretch>
        </p:blipFill>
        <p:spPr>
          <a:xfrm>
            <a:off x="457200" y="2040748"/>
            <a:ext cx="3342861" cy="3746264"/>
          </a:xfrm>
        </p:spPr>
      </p:pic>
      <p:sp>
        <p:nvSpPr>
          <p:cNvPr id="2" name="Title 1"/>
          <p:cNvSpPr>
            <a:spLocks noGrp="1"/>
          </p:cNvSpPr>
          <p:nvPr>
            <p:ph type="title"/>
          </p:nvPr>
        </p:nvSpPr>
        <p:spPr/>
        <p:txBody>
          <a:bodyPr/>
          <a:lstStyle/>
          <a:p>
            <a:r>
              <a:rPr lang="en-US" dirty="0" smtClean="0">
                <a:latin typeface="+mn-lt"/>
              </a:rPr>
              <a:t>Required Equipment</a:t>
            </a:r>
            <a:endParaRPr lang="en-US" dirty="0">
              <a:latin typeface="+mn-lt"/>
            </a:endParaRPr>
          </a:p>
        </p:txBody>
      </p:sp>
      <p:pic>
        <p:nvPicPr>
          <p:cNvPr id="7" name="Picture 6"/>
          <p:cNvPicPr>
            <a:picLocks noChangeAspect="1"/>
          </p:cNvPicPr>
          <p:nvPr/>
        </p:nvPicPr>
        <p:blipFill rotWithShape="1">
          <a:blip r:embed="rId3"/>
          <a:srcRect t="18994" b="14140"/>
          <a:stretch/>
        </p:blipFill>
        <p:spPr>
          <a:xfrm>
            <a:off x="5022698" y="1332499"/>
            <a:ext cx="2770437" cy="1852490"/>
          </a:xfrm>
          <a:prstGeom prst="rect">
            <a:avLst/>
          </a:prstGeom>
        </p:spPr>
      </p:pic>
      <p:sp>
        <p:nvSpPr>
          <p:cNvPr id="9" name="TextBox 8"/>
          <p:cNvSpPr txBox="1"/>
          <p:nvPr/>
        </p:nvSpPr>
        <p:spPr>
          <a:xfrm>
            <a:off x="4709476" y="4116298"/>
            <a:ext cx="3418889" cy="1569660"/>
          </a:xfrm>
          <a:prstGeom prst="rect">
            <a:avLst/>
          </a:prstGeom>
          <a:noFill/>
        </p:spPr>
        <p:txBody>
          <a:bodyPr wrap="square" rtlCol="0">
            <a:spAutoFit/>
          </a:bodyPr>
          <a:lstStyle/>
          <a:p>
            <a:r>
              <a:rPr lang="en-US" sz="2400" dirty="0" smtClean="0"/>
              <a:t>A </a:t>
            </a:r>
            <a:r>
              <a:rPr lang="en-US" sz="2400" b="1" u="sng" dirty="0" smtClean="0"/>
              <a:t>Grinder</a:t>
            </a:r>
            <a:r>
              <a:rPr lang="en-US" sz="2400" dirty="0" smtClean="0"/>
              <a:t> is used to cut the design into the membrane on top of the concrete subfloor </a:t>
            </a:r>
            <a:endParaRPr lang="en-US" sz="2400" dirty="0"/>
          </a:p>
        </p:txBody>
      </p:sp>
    </p:spTree>
    <p:extLst>
      <p:ext uri="{BB962C8B-B14F-4D97-AF65-F5344CB8AC3E}">
        <p14:creationId xmlns:p14="http://schemas.microsoft.com/office/powerpoint/2010/main" val="3363615821"/>
      </p:ext>
    </p:extLst>
  </p:cSld>
  <p:clrMapOvr>
    <a:masterClrMapping/>
  </p:clrMapOvr>
  <mc:AlternateContent xmlns:mc="http://schemas.openxmlformats.org/markup-compatibility/2006">
    <mc:Choice xmlns:p14="http://schemas.microsoft.com/office/powerpoint/2010/main" Requires="p14">
      <p:transition spd="slow" p14:dur="2000">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77613"/>
            <a:ext cx="3774763" cy="2853643"/>
          </a:xfrm>
        </p:spPr>
        <p:txBody>
          <a:bodyPr>
            <a:normAutofit/>
          </a:bodyPr>
          <a:lstStyle/>
          <a:p>
            <a:pPr marL="0" indent="0">
              <a:buNone/>
            </a:pPr>
            <a:r>
              <a:rPr lang="en-US" sz="2400" b="1" u="sng" dirty="0" smtClean="0"/>
              <a:t>Hot glue</a:t>
            </a:r>
            <a:r>
              <a:rPr lang="en-US" sz="2400" b="1" u="sng" dirty="0"/>
              <a:t> </a:t>
            </a:r>
            <a:r>
              <a:rPr lang="en-US" sz="2400" dirty="0" smtClean="0"/>
              <a:t>or other </a:t>
            </a:r>
            <a:r>
              <a:rPr lang="en-US" sz="2400" b="1" u="sng" dirty="0" smtClean="0"/>
              <a:t>adhesives</a:t>
            </a:r>
            <a:r>
              <a:rPr lang="en-US" sz="2400" dirty="0" smtClean="0"/>
              <a:t> are used to attach the divider strips (made of: aluminum, brass, zinc, or plastic) to the floor.</a:t>
            </a:r>
            <a:endParaRPr lang="en-US" sz="2400" dirty="0"/>
          </a:p>
        </p:txBody>
      </p:sp>
      <p:sp>
        <p:nvSpPr>
          <p:cNvPr id="2" name="Title 1"/>
          <p:cNvSpPr>
            <a:spLocks noGrp="1"/>
          </p:cNvSpPr>
          <p:nvPr>
            <p:ph type="title"/>
          </p:nvPr>
        </p:nvSpPr>
        <p:spPr/>
        <p:txBody>
          <a:bodyPr/>
          <a:lstStyle/>
          <a:p>
            <a:r>
              <a:rPr lang="en-US" dirty="0" smtClean="0">
                <a:latin typeface="+mn-lt"/>
              </a:rPr>
              <a:t>Required Equipment</a:t>
            </a:r>
            <a:endParaRPr lang="en-US" dirty="0">
              <a:latin typeface="+mn-lt"/>
            </a:endParaRPr>
          </a:p>
        </p:txBody>
      </p:sp>
      <p:pic>
        <p:nvPicPr>
          <p:cNvPr id="5" name="Picture 4"/>
          <p:cNvPicPr>
            <a:picLocks noChangeAspect="1"/>
          </p:cNvPicPr>
          <p:nvPr/>
        </p:nvPicPr>
        <p:blipFill>
          <a:blip r:embed="rId2"/>
          <a:stretch>
            <a:fillRect/>
          </a:stretch>
        </p:blipFill>
        <p:spPr>
          <a:xfrm>
            <a:off x="5171266" y="1221465"/>
            <a:ext cx="2765979" cy="2026977"/>
          </a:xfrm>
          <a:prstGeom prst="rect">
            <a:avLst/>
          </a:prstGeom>
        </p:spPr>
      </p:pic>
      <p:pic>
        <p:nvPicPr>
          <p:cNvPr id="6" name="Picture 5"/>
          <p:cNvPicPr>
            <a:picLocks noChangeAspect="1"/>
          </p:cNvPicPr>
          <p:nvPr/>
        </p:nvPicPr>
        <p:blipFill>
          <a:blip r:embed="rId3"/>
          <a:stretch>
            <a:fillRect/>
          </a:stretch>
        </p:blipFill>
        <p:spPr>
          <a:xfrm>
            <a:off x="3204528" y="3855719"/>
            <a:ext cx="3683000" cy="2209800"/>
          </a:xfrm>
          <a:prstGeom prst="rect">
            <a:avLst/>
          </a:prstGeom>
        </p:spPr>
      </p:pic>
    </p:spTree>
    <p:extLst>
      <p:ext uri="{BB962C8B-B14F-4D97-AF65-F5344CB8AC3E}">
        <p14:creationId xmlns:p14="http://schemas.microsoft.com/office/powerpoint/2010/main" val="1107353472"/>
      </p:ext>
    </p:extLst>
  </p:cSld>
  <p:clrMapOvr>
    <a:masterClrMapping/>
  </p:clrMapOvr>
  <mc:AlternateContent xmlns:mc="http://schemas.openxmlformats.org/markup-compatibility/2006">
    <mc:Choice xmlns:p14="http://schemas.microsoft.com/office/powerpoint/2010/main" Requires="p14">
      <p:transition spd="slow" p14:dur="2000">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5927082" y="1604152"/>
            <a:ext cx="2794401" cy="2945576"/>
          </a:xfrm>
        </p:spPr>
        <p:txBody>
          <a:bodyPr>
            <a:normAutofit/>
          </a:bodyPr>
          <a:lstStyle/>
          <a:p>
            <a:pPr marL="0" indent="0">
              <a:buNone/>
            </a:pPr>
            <a:r>
              <a:rPr lang="en-US" sz="2400" dirty="0" smtClean="0"/>
              <a:t>A </a:t>
            </a:r>
            <a:r>
              <a:rPr lang="en-US" sz="2400" b="1" u="sng" dirty="0" smtClean="0"/>
              <a:t>wheelbarrow</a:t>
            </a:r>
            <a:r>
              <a:rPr lang="en-US" sz="2400" dirty="0" smtClean="0"/>
              <a:t> or </a:t>
            </a:r>
            <a:r>
              <a:rPr lang="en-US" sz="2400" b="1" u="sng" dirty="0" smtClean="0"/>
              <a:t>cement mixer</a:t>
            </a:r>
            <a:r>
              <a:rPr lang="en-US" sz="2400" u="sng" dirty="0"/>
              <a:t> </a:t>
            </a:r>
            <a:r>
              <a:rPr lang="en-US" sz="2400" dirty="0" smtClean="0"/>
              <a:t>is used to mix the cement with water and the appropriate amount of marble chips/glass/etc. </a:t>
            </a:r>
            <a:endParaRPr lang="en-US" sz="2400" dirty="0"/>
          </a:p>
        </p:txBody>
      </p:sp>
      <p:sp>
        <p:nvSpPr>
          <p:cNvPr id="2" name="Title 1"/>
          <p:cNvSpPr>
            <a:spLocks noGrp="1"/>
          </p:cNvSpPr>
          <p:nvPr>
            <p:ph type="title"/>
          </p:nvPr>
        </p:nvSpPr>
        <p:spPr/>
        <p:txBody>
          <a:bodyPr>
            <a:normAutofit/>
          </a:bodyPr>
          <a:lstStyle/>
          <a:p>
            <a:r>
              <a:rPr lang="en-US" dirty="0" smtClean="0">
                <a:latin typeface="+mn-lt"/>
              </a:rPr>
              <a:t>Required Equipment</a:t>
            </a:r>
            <a:endParaRPr lang="en-US" dirty="0">
              <a:latin typeface="+mn-lt"/>
            </a:endParaRPr>
          </a:p>
        </p:txBody>
      </p:sp>
      <p:pic>
        <p:nvPicPr>
          <p:cNvPr id="9" name="Picture 8"/>
          <p:cNvPicPr>
            <a:picLocks noChangeAspect="1"/>
          </p:cNvPicPr>
          <p:nvPr/>
        </p:nvPicPr>
        <p:blipFill>
          <a:blip r:embed="rId2"/>
          <a:stretch>
            <a:fillRect/>
          </a:stretch>
        </p:blipFill>
        <p:spPr>
          <a:xfrm>
            <a:off x="2420932" y="4117760"/>
            <a:ext cx="2878389" cy="2156013"/>
          </a:xfrm>
          <a:prstGeom prst="rect">
            <a:avLst/>
          </a:prstGeom>
        </p:spPr>
      </p:pic>
      <p:pic>
        <p:nvPicPr>
          <p:cNvPr id="10" name="Picture 9"/>
          <p:cNvPicPr>
            <a:picLocks noChangeAspect="1"/>
          </p:cNvPicPr>
          <p:nvPr/>
        </p:nvPicPr>
        <p:blipFill>
          <a:blip r:embed="rId3"/>
          <a:stretch>
            <a:fillRect/>
          </a:stretch>
        </p:blipFill>
        <p:spPr>
          <a:xfrm>
            <a:off x="368424" y="1604152"/>
            <a:ext cx="3165603" cy="2340848"/>
          </a:xfrm>
          <a:prstGeom prst="rect">
            <a:avLst/>
          </a:prstGeom>
        </p:spPr>
      </p:pic>
    </p:spTree>
    <p:extLst>
      <p:ext uri="{BB962C8B-B14F-4D97-AF65-F5344CB8AC3E}">
        <p14:creationId xmlns:p14="http://schemas.microsoft.com/office/powerpoint/2010/main" val="4224735633"/>
      </p:ext>
    </p:extLst>
  </p:cSld>
  <p:clrMapOvr>
    <a:masterClrMapping/>
  </p:clrMapOvr>
  <mc:AlternateContent xmlns:mc="http://schemas.openxmlformats.org/markup-compatibility/2006">
    <mc:Choice xmlns:p14="http://schemas.microsoft.com/office/powerpoint/2010/main" Requires="p14">
      <p:transition spd="slow" p14:dur="2000">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ircle(in)">
                                      <p:cBhvr>
                                        <p:cTn id="12" dur="1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Terrazzo In America </a:t>
            </a:r>
            <a:endParaRPr lang="en-US" dirty="0"/>
          </a:p>
        </p:txBody>
      </p:sp>
      <p:sp>
        <p:nvSpPr>
          <p:cNvPr id="3" name="Content Placeholder 2"/>
          <p:cNvSpPr>
            <a:spLocks noGrp="1"/>
          </p:cNvSpPr>
          <p:nvPr>
            <p:ph idx="1"/>
          </p:nvPr>
        </p:nvSpPr>
        <p:spPr>
          <a:xfrm>
            <a:off x="735477" y="923887"/>
            <a:ext cx="7988638" cy="1580722"/>
          </a:xfrm>
        </p:spPr>
        <p:txBody>
          <a:bodyPr>
            <a:normAutofit/>
          </a:bodyPr>
          <a:lstStyle/>
          <a:p>
            <a:pPr>
              <a:buFont typeface="Arial"/>
              <a:buChar char="•"/>
            </a:pPr>
            <a:r>
              <a:rPr lang="en-US" dirty="0" smtClean="0"/>
              <a:t>Arrived In late 1700’s</a:t>
            </a:r>
          </a:p>
          <a:p>
            <a:pPr>
              <a:buFont typeface="Arial"/>
              <a:buChar char="•"/>
            </a:pPr>
            <a:r>
              <a:rPr lang="en-US" dirty="0" smtClean="0"/>
              <a:t>Mount Vernon was one of the first places to feature terrazzo </a:t>
            </a:r>
          </a:p>
          <a:p>
            <a:pPr>
              <a:buFont typeface="Arial"/>
              <a:buChar char="•"/>
            </a:pPr>
            <a:r>
              <a:rPr lang="en-US" dirty="0" smtClean="0"/>
              <a:t>Influx of Craftsman</a:t>
            </a:r>
          </a:p>
          <a:p>
            <a:pPr>
              <a:buFont typeface="Arial"/>
              <a:buChar char="•"/>
            </a:pPr>
            <a:r>
              <a:rPr lang="en-US" dirty="0" smtClean="0"/>
              <a:t>Electric Grinders came about through 1920’s technology</a:t>
            </a:r>
            <a:endParaRPr lang="en-US" dirty="0"/>
          </a:p>
        </p:txBody>
      </p:sp>
      <p:pic>
        <p:nvPicPr>
          <p:cNvPr id="3074" name="Picture 2" descr="http://s3.amazonaws.com/mtv-main-assets/files/resources/large_mount-vernon-bowling-gree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897" y="3145036"/>
            <a:ext cx="3972395" cy="257639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terrazzorestorationblog.com/wp-content/uploads/terrazzogrind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818" y="3145037"/>
            <a:ext cx="3846825" cy="2576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5967151"/>
      </p:ext>
    </p:extLst>
  </p:cSld>
  <p:clrMapOvr>
    <a:masterClrMapping/>
  </p:clrMapOvr>
  <mc:AlternateContent xmlns:mc="http://schemas.openxmlformats.org/markup-compatibility/2006">
    <mc:Choice xmlns:p14="http://schemas.microsoft.com/office/powerpoint/2010/main" Requires="p14">
      <p:transition spd="slow" p14:dur="2000">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1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circle(in)">
                                      <p:cBhvr>
                                        <p:cTn id="12" dur="1000"/>
                                        <p:tgtEl>
                                          <p:spTgt spid="307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arn(inVertical)">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barn(inVertical)">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barn(inVertical)">
                                      <p:cBhvr>
                                        <p:cTn id="3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103306" y="3840282"/>
            <a:ext cx="8453758" cy="1347473"/>
          </a:xfrm>
        </p:spPr>
        <p:txBody>
          <a:bodyPr>
            <a:normAutofit/>
          </a:bodyPr>
          <a:lstStyle/>
          <a:p>
            <a:pPr marL="0" indent="0" algn="ctr">
              <a:buNone/>
            </a:pPr>
            <a:r>
              <a:rPr lang="en-US" sz="2400" dirty="0" smtClean="0"/>
              <a:t>A</a:t>
            </a:r>
            <a:r>
              <a:rPr lang="en-US" sz="2400" b="1" dirty="0" smtClean="0"/>
              <a:t> </a:t>
            </a:r>
            <a:r>
              <a:rPr lang="en-US" sz="2400" b="1" u="sng" dirty="0" smtClean="0"/>
              <a:t>trowel</a:t>
            </a:r>
            <a:r>
              <a:rPr lang="en-US" sz="2400" b="1" dirty="0" smtClean="0"/>
              <a:t> </a:t>
            </a:r>
            <a:r>
              <a:rPr lang="en-US" sz="2400" dirty="0" smtClean="0"/>
              <a:t>or </a:t>
            </a:r>
            <a:r>
              <a:rPr lang="en-US" sz="2400" b="1" u="sng" dirty="0" smtClean="0"/>
              <a:t>heavy duty floor roller </a:t>
            </a:r>
            <a:r>
              <a:rPr lang="en-US" sz="2400" dirty="0" smtClean="0"/>
              <a:t>is used to spread the mixture just made (epoxy matrix) across the floor.</a:t>
            </a:r>
            <a:endParaRPr lang="en-US" sz="2400" dirty="0"/>
          </a:p>
        </p:txBody>
      </p:sp>
      <p:sp>
        <p:nvSpPr>
          <p:cNvPr id="2" name="Title 1"/>
          <p:cNvSpPr>
            <a:spLocks noGrp="1"/>
          </p:cNvSpPr>
          <p:nvPr>
            <p:ph type="title"/>
          </p:nvPr>
        </p:nvSpPr>
        <p:spPr/>
        <p:txBody>
          <a:bodyPr>
            <a:normAutofit/>
          </a:bodyPr>
          <a:lstStyle/>
          <a:p>
            <a:r>
              <a:rPr lang="en-US" dirty="0" smtClean="0">
                <a:latin typeface="+mn-lt"/>
              </a:rPr>
              <a:t>Required Equipment</a:t>
            </a:r>
            <a:endParaRPr lang="en-US" dirty="0">
              <a:latin typeface="+mn-lt"/>
            </a:endParaRPr>
          </a:p>
        </p:txBody>
      </p:sp>
      <p:pic>
        <p:nvPicPr>
          <p:cNvPr id="7" name="Picture 6"/>
          <p:cNvPicPr>
            <a:picLocks noChangeAspect="1"/>
          </p:cNvPicPr>
          <p:nvPr/>
        </p:nvPicPr>
        <p:blipFill>
          <a:blip r:embed="rId2"/>
          <a:stretch>
            <a:fillRect/>
          </a:stretch>
        </p:blipFill>
        <p:spPr>
          <a:xfrm>
            <a:off x="3218537" y="1078139"/>
            <a:ext cx="2687910" cy="2687910"/>
          </a:xfrm>
          <a:prstGeom prst="rect">
            <a:avLst/>
          </a:prstGeom>
        </p:spPr>
      </p:pic>
      <p:pic>
        <p:nvPicPr>
          <p:cNvPr id="8" name="Picture 7"/>
          <p:cNvPicPr>
            <a:picLocks noChangeAspect="1"/>
          </p:cNvPicPr>
          <p:nvPr/>
        </p:nvPicPr>
        <p:blipFill>
          <a:blip r:embed="rId3"/>
          <a:stretch>
            <a:fillRect/>
          </a:stretch>
        </p:blipFill>
        <p:spPr>
          <a:xfrm>
            <a:off x="331291" y="1078139"/>
            <a:ext cx="2702847" cy="2739208"/>
          </a:xfrm>
          <a:prstGeom prst="rect">
            <a:avLst/>
          </a:prstGeom>
        </p:spPr>
      </p:pic>
      <p:pic>
        <p:nvPicPr>
          <p:cNvPr id="9" name="Picture 8"/>
          <p:cNvPicPr>
            <a:picLocks noChangeAspect="1"/>
          </p:cNvPicPr>
          <p:nvPr/>
        </p:nvPicPr>
        <p:blipFill>
          <a:blip r:embed="rId4"/>
          <a:stretch>
            <a:fillRect/>
          </a:stretch>
        </p:blipFill>
        <p:spPr>
          <a:xfrm>
            <a:off x="6009835" y="1078139"/>
            <a:ext cx="2334065" cy="2998415"/>
          </a:xfrm>
          <a:prstGeom prst="rect">
            <a:avLst/>
          </a:prstGeom>
        </p:spPr>
      </p:pic>
    </p:spTree>
    <p:extLst>
      <p:ext uri="{BB962C8B-B14F-4D97-AF65-F5344CB8AC3E}">
        <p14:creationId xmlns:p14="http://schemas.microsoft.com/office/powerpoint/2010/main" val="3422669355"/>
      </p:ext>
    </p:extLst>
  </p:cSld>
  <p:clrMapOvr>
    <a:masterClrMapping/>
  </p:clrMapOvr>
  <mc:AlternateContent xmlns:mc="http://schemas.openxmlformats.org/markup-compatibility/2006">
    <mc:Choice xmlns:p14="http://schemas.microsoft.com/office/powerpoint/2010/main" Requires="p14">
      <p:transition spd="slow" p14:dur="2000">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circle(in)">
                                      <p:cBhvr>
                                        <p:cTn id="22"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7460" y="1703693"/>
            <a:ext cx="3200400" cy="3712464"/>
          </a:xfrm>
        </p:spPr>
        <p:txBody>
          <a:bodyPr>
            <a:normAutofit/>
          </a:bodyPr>
          <a:lstStyle/>
          <a:p>
            <a:pPr marL="0" indent="0">
              <a:buNone/>
            </a:pPr>
            <a:r>
              <a:rPr lang="en-US" sz="2400" dirty="0" smtClean="0"/>
              <a:t>A </a:t>
            </a:r>
            <a:r>
              <a:rPr lang="en-US" sz="2400" b="1" dirty="0" smtClean="0"/>
              <a:t>stone floor grinder </a:t>
            </a:r>
            <a:r>
              <a:rPr lang="en-US" sz="2400" dirty="0" smtClean="0"/>
              <a:t>is used to help polish the terrazzo floor along with a grout coat, and a final wax and polish, to give it a nice sealing and shine.</a:t>
            </a:r>
            <a:endParaRPr lang="en-US" sz="2400" dirty="0"/>
          </a:p>
        </p:txBody>
      </p:sp>
      <p:sp>
        <p:nvSpPr>
          <p:cNvPr id="2" name="Title 1"/>
          <p:cNvSpPr>
            <a:spLocks noGrp="1"/>
          </p:cNvSpPr>
          <p:nvPr>
            <p:ph type="title"/>
          </p:nvPr>
        </p:nvSpPr>
        <p:spPr/>
        <p:txBody>
          <a:bodyPr/>
          <a:lstStyle/>
          <a:p>
            <a:r>
              <a:rPr lang="en-US" dirty="0" smtClean="0">
                <a:latin typeface="+mn-lt"/>
              </a:rPr>
              <a:t>Required Equipment</a:t>
            </a:r>
            <a:endParaRPr lang="en-US" dirty="0">
              <a:latin typeface="+mn-lt"/>
            </a:endParaRPr>
          </a:p>
        </p:txBody>
      </p:sp>
      <p:pic>
        <p:nvPicPr>
          <p:cNvPr id="5" name="Picture 4"/>
          <p:cNvPicPr>
            <a:picLocks noChangeAspect="1"/>
          </p:cNvPicPr>
          <p:nvPr/>
        </p:nvPicPr>
        <p:blipFill>
          <a:blip r:embed="rId2"/>
          <a:stretch>
            <a:fillRect/>
          </a:stretch>
        </p:blipFill>
        <p:spPr>
          <a:xfrm>
            <a:off x="6313639" y="163967"/>
            <a:ext cx="2488434" cy="2488434"/>
          </a:xfrm>
          <a:prstGeom prst="rect">
            <a:avLst/>
          </a:prstGeom>
        </p:spPr>
      </p:pic>
      <p:pic>
        <p:nvPicPr>
          <p:cNvPr id="6" name="Picture 5"/>
          <p:cNvPicPr>
            <a:picLocks noChangeAspect="1"/>
          </p:cNvPicPr>
          <p:nvPr/>
        </p:nvPicPr>
        <p:blipFill>
          <a:blip r:embed="rId3"/>
          <a:stretch>
            <a:fillRect/>
          </a:stretch>
        </p:blipFill>
        <p:spPr>
          <a:xfrm>
            <a:off x="3528510" y="2487405"/>
            <a:ext cx="3378200" cy="2413000"/>
          </a:xfrm>
          <a:prstGeom prst="rect">
            <a:avLst/>
          </a:prstGeom>
        </p:spPr>
      </p:pic>
    </p:spTree>
    <p:extLst>
      <p:ext uri="{BB962C8B-B14F-4D97-AF65-F5344CB8AC3E}">
        <p14:creationId xmlns:p14="http://schemas.microsoft.com/office/powerpoint/2010/main" val="3661115215"/>
      </p:ext>
    </p:extLst>
  </p:cSld>
  <p:clrMapOvr>
    <a:masterClrMapping/>
  </p:clrMapOvr>
  <mc:AlternateContent xmlns:mc="http://schemas.openxmlformats.org/markup-compatibility/2006">
    <mc:Choice xmlns:p14="http://schemas.microsoft.com/office/powerpoint/2010/main" Requires="p14">
      <p:transition spd="slow" p14:dur="2000">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Installation Process</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smtClean="0"/>
              <a:t>The installation process of terrazzo flooring is an 8 step process consisting of:</a:t>
            </a:r>
          </a:p>
          <a:p>
            <a:pPr lvl="1">
              <a:buFont typeface="Arial"/>
              <a:buChar char="•"/>
            </a:pPr>
            <a:r>
              <a:rPr lang="en-US" sz="2000" dirty="0" smtClean="0"/>
              <a:t>Surface Preparation</a:t>
            </a:r>
          </a:p>
          <a:p>
            <a:pPr lvl="1">
              <a:buFont typeface="Arial"/>
              <a:buChar char="•"/>
            </a:pPr>
            <a:r>
              <a:rPr lang="en-US" sz="2000" dirty="0" smtClean="0"/>
              <a:t>Crack Detailing</a:t>
            </a:r>
          </a:p>
          <a:p>
            <a:pPr lvl="1">
              <a:buFont typeface="Arial"/>
              <a:buChar char="•"/>
            </a:pPr>
            <a:r>
              <a:rPr lang="en-US" sz="2000" dirty="0" smtClean="0"/>
              <a:t>Strip Layout</a:t>
            </a:r>
          </a:p>
          <a:p>
            <a:pPr lvl="1">
              <a:buFont typeface="Arial"/>
              <a:buChar char="•"/>
            </a:pPr>
            <a:r>
              <a:rPr lang="en-US" sz="2000" dirty="0" smtClean="0"/>
              <a:t>Mixing</a:t>
            </a:r>
          </a:p>
          <a:p>
            <a:pPr lvl="1">
              <a:buFont typeface="Arial"/>
              <a:buChar char="•"/>
            </a:pPr>
            <a:r>
              <a:rPr lang="en-US" sz="2000" dirty="0" smtClean="0"/>
              <a:t>Pouring</a:t>
            </a:r>
          </a:p>
          <a:p>
            <a:pPr lvl="1">
              <a:buFont typeface="Arial"/>
              <a:buChar char="•"/>
            </a:pPr>
            <a:r>
              <a:rPr lang="en-US" sz="2000" dirty="0" smtClean="0"/>
              <a:t>Grinding</a:t>
            </a:r>
          </a:p>
          <a:p>
            <a:pPr lvl="1">
              <a:buFont typeface="Arial"/>
              <a:buChar char="•"/>
            </a:pPr>
            <a:r>
              <a:rPr lang="en-US" sz="2000" dirty="0" smtClean="0"/>
              <a:t>Grouting</a:t>
            </a:r>
          </a:p>
          <a:p>
            <a:pPr lvl="1">
              <a:buFont typeface="Arial"/>
              <a:buChar char="•"/>
            </a:pPr>
            <a:r>
              <a:rPr lang="en-US" sz="2000" dirty="0" smtClean="0"/>
              <a:t>Polish and Sealer</a:t>
            </a:r>
            <a:endParaRPr lang="en-US" sz="2000" dirty="0"/>
          </a:p>
        </p:txBody>
      </p:sp>
    </p:spTree>
    <p:extLst>
      <p:ext uri="{BB962C8B-B14F-4D97-AF65-F5344CB8AC3E}">
        <p14:creationId xmlns:p14="http://schemas.microsoft.com/office/powerpoint/2010/main" val="2338070382"/>
      </p:ext>
    </p:extLst>
  </p:cSld>
  <p:clrMapOvr>
    <a:masterClrMapping/>
  </p:clrMapOvr>
  <mc:AlternateContent xmlns:mc="http://schemas.openxmlformats.org/markup-compatibility/2006">
    <mc:Choice xmlns:p14="http://schemas.microsoft.com/office/powerpoint/2010/main" Requires="p14">
      <p:transition spd="slow" p14:dur="2000">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1500"/>
                                        <p:tgtEl>
                                          <p:spTgt spid="3">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1500"/>
                                        <p:tgtEl>
                                          <p:spTgt spid="3">
                                            <p:txEl>
                                              <p:pRg st="1" end="1"/>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1500"/>
                                        <p:tgtEl>
                                          <p:spTgt spid="3">
                                            <p:txEl>
                                              <p:pRg st="2" end="2"/>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1500"/>
                                        <p:tgtEl>
                                          <p:spTgt spid="3">
                                            <p:txEl>
                                              <p:pRg st="3" end="3"/>
                                            </p:txEl>
                                          </p:spTgt>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ircle(in)">
                                      <p:cBhvr>
                                        <p:cTn id="19" dur="1500"/>
                                        <p:tgtEl>
                                          <p:spTgt spid="3">
                                            <p:txEl>
                                              <p:pRg st="4" end="4"/>
                                            </p:txEl>
                                          </p:spTgt>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1500"/>
                                        <p:tgtEl>
                                          <p:spTgt spid="3">
                                            <p:txEl>
                                              <p:pRg st="5" end="5"/>
                                            </p:txEl>
                                          </p:spTgt>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circle(in)">
                                      <p:cBhvr>
                                        <p:cTn id="25" dur="1500"/>
                                        <p:tgtEl>
                                          <p:spTgt spid="3">
                                            <p:txEl>
                                              <p:pRg st="6" end="6"/>
                                            </p:txEl>
                                          </p:spTgt>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circle(in)">
                                      <p:cBhvr>
                                        <p:cTn id="28" dur="1500"/>
                                        <p:tgtEl>
                                          <p:spTgt spid="3">
                                            <p:txEl>
                                              <p:pRg st="7" end="7"/>
                                            </p:txEl>
                                          </p:spTgt>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circle(in)">
                                      <p:cBhvr>
                                        <p:cTn id="31" dur="1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Surface Prep</a:t>
            </a:r>
            <a:endParaRPr lang="en-US" dirty="0"/>
          </a:p>
        </p:txBody>
      </p:sp>
      <p:sp>
        <p:nvSpPr>
          <p:cNvPr id="3" name="Content Placeholder 2"/>
          <p:cNvSpPr>
            <a:spLocks noGrp="1"/>
          </p:cNvSpPr>
          <p:nvPr>
            <p:ph idx="1"/>
          </p:nvPr>
        </p:nvSpPr>
        <p:spPr>
          <a:xfrm>
            <a:off x="254001" y="1417638"/>
            <a:ext cx="4370614" cy="5113791"/>
          </a:xfrm>
        </p:spPr>
        <p:txBody>
          <a:bodyPr>
            <a:normAutofit/>
          </a:bodyPr>
          <a:lstStyle/>
          <a:p>
            <a:r>
              <a:rPr lang="en-US" dirty="0"/>
              <a:t>Prepare a perfectly level, clean, dry, slightly rough surface in concrete 3/4" below the desired finished floor height (5/8" for the tiles and 1/8" for mortar).</a:t>
            </a:r>
          </a:p>
          <a:p>
            <a:r>
              <a:rPr lang="en-US" dirty="0" smtClean="0"/>
              <a:t>Let </a:t>
            </a:r>
            <a:r>
              <a:rPr lang="en-US" dirty="0"/>
              <a:t>the concrete slab surface dry completely before installing the cement tiles, otherwise the moisture in the concrete will evaporate through the tiles, resulting in powdery white limestone </a:t>
            </a:r>
            <a:r>
              <a:rPr lang="en-US" dirty="0" smtClean="0"/>
              <a:t>deposits.</a:t>
            </a:r>
            <a:endParaRPr lang="en-US" dirty="0"/>
          </a:p>
        </p:txBody>
      </p:sp>
      <p:pic>
        <p:nvPicPr>
          <p:cNvPr id="4" name="Picture 3"/>
          <p:cNvPicPr>
            <a:picLocks noChangeAspect="1"/>
          </p:cNvPicPr>
          <p:nvPr/>
        </p:nvPicPr>
        <p:blipFill>
          <a:blip r:embed="rId2"/>
          <a:stretch>
            <a:fillRect/>
          </a:stretch>
        </p:blipFill>
        <p:spPr>
          <a:xfrm>
            <a:off x="4483100" y="1066289"/>
            <a:ext cx="4660900" cy="2476500"/>
          </a:xfrm>
          <a:prstGeom prst="rect">
            <a:avLst/>
          </a:prstGeom>
        </p:spPr>
      </p:pic>
      <p:sp>
        <p:nvSpPr>
          <p:cNvPr id="5" name="TextBox 4"/>
          <p:cNvSpPr txBox="1"/>
          <p:nvPr/>
        </p:nvSpPr>
        <p:spPr>
          <a:xfrm>
            <a:off x="4826001" y="3542789"/>
            <a:ext cx="3860800" cy="1477328"/>
          </a:xfrm>
          <a:prstGeom prst="rect">
            <a:avLst/>
          </a:prstGeom>
          <a:noFill/>
        </p:spPr>
        <p:txBody>
          <a:bodyPr wrap="square" rtlCol="0">
            <a:spAutoFit/>
          </a:bodyPr>
          <a:lstStyle/>
          <a:p>
            <a:pPr algn="ctr"/>
            <a:r>
              <a:rPr lang="en-US" dirty="0" smtClean="0"/>
              <a:t>To ensure the longest possible life of the Terrazzo, its best to do proper surface prep and to never lay the cement tile directly onto fresh uncured concrete</a:t>
            </a:r>
            <a:endParaRPr lang="en-US" dirty="0"/>
          </a:p>
        </p:txBody>
      </p:sp>
    </p:spTree>
    <p:extLst>
      <p:ext uri="{BB962C8B-B14F-4D97-AF65-F5344CB8AC3E}">
        <p14:creationId xmlns:p14="http://schemas.microsoft.com/office/powerpoint/2010/main" val="696362325"/>
      </p:ext>
    </p:extLst>
  </p:cSld>
  <p:clrMapOvr>
    <a:masterClrMapping/>
  </p:clrMapOvr>
  <mc:AlternateContent xmlns:mc="http://schemas.openxmlformats.org/markup-compatibility/2006">
    <mc:Choice xmlns:p14="http://schemas.microsoft.com/office/powerpoint/2010/main" Requires="p14">
      <p:transition spd="slow" p14:dur="2000">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Terrazzo Flooring Installation Materials</a:t>
            </a:r>
            <a:endParaRPr lang="en-US" dirty="0"/>
          </a:p>
        </p:txBody>
      </p:sp>
      <p:sp>
        <p:nvSpPr>
          <p:cNvPr id="3" name="Content Placeholder 2"/>
          <p:cNvSpPr>
            <a:spLocks noGrp="1"/>
          </p:cNvSpPr>
          <p:nvPr>
            <p:ph idx="1"/>
          </p:nvPr>
        </p:nvSpPr>
        <p:spPr/>
        <p:txBody>
          <a:bodyPr>
            <a:normAutofit/>
          </a:bodyPr>
          <a:lstStyle/>
          <a:p>
            <a:r>
              <a:rPr lang="en-US" dirty="0" smtClean="0"/>
              <a:t>Installation Materials</a:t>
            </a:r>
          </a:p>
          <a:p>
            <a:pPr lvl="1"/>
            <a:r>
              <a:rPr lang="en-US" dirty="0" smtClean="0"/>
              <a:t>54.4% of Divider Strips (Zinc)</a:t>
            </a:r>
          </a:p>
          <a:p>
            <a:pPr lvl="1"/>
            <a:r>
              <a:rPr lang="en-US" dirty="0" smtClean="0"/>
              <a:t>34.3% Epoxy Resin</a:t>
            </a:r>
          </a:p>
          <a:p>
            <a:pPr lvl="1"/>
            <a:r>
              <a:rPr lang="en-US" dirty="0" smtClean="0"/>
              <a:t>11.3% Acrylic Sealer</a:t>
            </a:r>
          </a:p>
          <a:p>
            <a:endParaRPr lang="en-US" dirty="0" smtClean="0"/>
          </a:p>
          <a:p>
            <a:r>
              <a:rPr lang="en-US" dirty="0" smtClean="0"/>
              <a:t>To prevent terrazzo from cracking, dividers are placed above any concrete joints.</a:t>
            </a:r>
            <a:endParaRPr lang="en-US" dirty="0"/>
          </a:p>
        </p:txBody>
      </p:sp>
    </p:spTree>
    <p:extLst>
      <p:ext uri="{BB962C8B-B14F-4D97-AF65-F5344CB8AC3E}">
        <p14:creationId xmlns:p14="http://schemas.microsoft.com/office/powerpoint/2010/main" val="898196810"/>
      </p:ext>
    </p:extLst>
  </p:cSld>
  <p:clrMapOvr>
    <a:masterClrMapping/>
  </p:clrMapOvr>
  <mc:AlternateContent xmlns:mc="http://schemas.openxmlformats.org/markup-compatibility/2006">
    <mc:Choice xmlns:p14="http://schemas.microsoft.com/office/powerpoint/2010/main" Requires="p14">
      <p:transition spd="slow" p14:dur="2000">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1000"/>
                                        <p:tgtEl>
                                          <p:spTgt spid="3">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1000"/>
                                        <p:tgtEl>
                                          <p:spTgt spid="3">
                                            <p:txEl>
                                              <p:pRg st="1" end="1"/>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1000"/>
                                        <p:tgtEl>
                                          <p:spTgt spid="3">
                                            <p:txEl>
                                              <p:pRg st="2" end="2"/>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1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circle(in)">
                                      <p:cBhvr>
                                        <p:cTn id="21"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3544"/>
            <a:ext cx="7520940" cy="548640"/>
          </a:xfrm>
        </p:spPr>
        <p:txBody>
          <a:bodyPr>
            <a:normAutofit/>
          </a:bodyPr>
          <a:lstStyle/>
          <a:p>
            <a:r>
              <a:rPr lang="en-US" dirty="0"/>
              <a:t>	</a:t>
            </a:r>
            <a:r>
              <a:rPr lang="en-US" dirty="0" smtClean="0"/>
              <a:t>Crack Detailing</a:t>
            </a:r>
            <a:endParaRPr lang="en-US" dirty="0"/>
          </a:p>
        </p:txBody>
      </p:sp>
      <p:sp>
        <p:nvSpPr>
          <p:cNvPr id="3" name="Content Placeholder 2"/>
          <p:cNvSpPr>
            <a:spLocks noGrp="1"/>
          </p:cNvSpPr>
          <p:nvPr>
            <p:ph idx="1"/>
          </p:nvPr>
        </p:nvSpPr>
        <p:spPr>
          <a:xfrm>
            <a:off x="183243" y="1600200"/>
            <a:ext cx="3969657" cy="4713514"/>
          </a:xfrm>
        </p:spPr>
        <p:txBody>
          <a:bodyPr>
            <a:normAutofit/>
          </a:bodyPr>
          <a:lstStyle/>
          <a:p>
            <a:r>
              <a:rPr lang="en-US" dirty="0"/>
              <a:t>To prevent cracking or fracturing from the movement of the substrate and ultimately the earth itself, be sure to include expansion, construction, isolation, contraction, generic and perimeter joints where appropriate. </a:t>
            </a:r>
          </a:p>
          <a:p>
            <a:r>
              <a:rPr lang="en-US" dirty="0" smtClean="0"/>
              <a:t>Wall </a:t>
            </a:r>
            <a:r>
              <a:rPr lang="en-US" dirty="0"/>
              <a:t>tile can be installed over drywall, plaster, cement block, cement backer </a:t>
            </a:r>
            <a:r>
              <a:rPr lang="en-US" dirty="0" smtClean="0"/>
              <a:t>board. The </a:t>
            </a:r>
            <a:r>
              <a:rPr lang="en-US" dirty="0"/>
              <a:t>surface should be flat, smooth, and dry and any loose paint </a:t>
            </a:r>
            <a:r>
              <a:rPr lang="en-US" dirty="0" smtClean="0"/>
              <a:t>should </a:t>
            </a:r>
            <a:r>
              <a:rPr lang="en-US" dirty="0"/>
              <a:t>be scraped off and </a:t>
            </a:r>
            <a:r>
              <a:rPr lang="en-US" dirty="0" smtClean="0"/>
              <a:t>patched.</a:t>
            </a:r>
            <a:endParaRPr lang="en-US" dirty="0"/>
          </a:p>
        </p:txBody>
      </p:sp>
      <p:pic>
        <p:nvPicPr>
          <p:cNvPr id="4" name="Picture 3"/>
          <p:cNvPicPr>
            <a:picLocks noChangeAspect="1"/>
          </p:cNvPicPr>
          <p:nvPr/>
        </p:nvPicPr>
        <p:blipFill>
          <a:blip r:embed="rId2"/>
          <a:stretch>
            <a:fillRect/>
          </a:stretch>
        </p:blipFill>
        <p:spPr>
          <a:xfrm>
            <a:off x="4305754" y="914400"/>
            <a:ext cx="4581127" cy="2463800"/>
          </a:xfrm>
          <a:prstGeom prst="rect">
            <a:avLst/>
          </a:prstGeom>
        </p:spPr>
      </p:pic>
      <p:sp>
        <p:nvSpPr>
          <p:cNvPr id="5" name="TextBox 4"/>
          <p:cNvSpPr txBox="1"/>
          <p:nvPr/>
        </p:nvSpPr>
        <p:spPr>
          <a:xfrm>
            <a:off x="4826001" y="3484532"/>
            <a:ext cx="3552371" cy="1200329"/>
          </a:xfrm>
          <a:prstGeom prst="rect">
            <a:avLst/>
          </a:prstGeom>
          <a:noFill/>
        </p:spPr>
        <p:txBody>
          <a:bodyPr wrap="square" rtlCol="0">
            <a:spAutoFit/>
          </a:bodyPr>
          <a:lstStyle/>
          <a:p>
            <a:pPr algn="ctr"/>
            <a:r>
              <a:rPr lang="en-US" dirty="0" smtClean="0"/>
              <a:t>Clear any loose concrete with shot blasting and mitigate any cracking in the concrete subfloor with a crack suppression system</a:t>
            </a:r>
            <a:endParaRPr lang="en-US" dirty="0"/>
          </a:p>
        </p:txBody>
      </p:sp>
    </p:spTree>
    <p:extLst>
      <p:ext uri="{BB962C8B-B14F-4D97-AF65-F5344CB8AC3E}">
        <p14:creationId xmlns:p14="http://schemas.microsoft.com/office/powerpoint/2010/main" val="2425748378"/>
      </p:ext>
    </p:extLst>
  </p:cSld>
  <p:clrMapOvr>
    <a:masterClrMapping/>
  </p:clrMapOvr>
  <mc:AlternateContent xmlns:mc="http://schemas.openxmlformats.org/markup-compatibility/2006">
    <mc:Choice xmlns:p14="http://schemas.microsoft.com/office/powerpoint/2010/main" Requires="p14">
      <p:transition spd="slow" p14:dur="2000">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dirty="0" smtClean="0"/>
              <a:t>	Strip Layout</a:t>
            </a:r>
            <a:endParaRPr lang="en-US" dirty="0"/>
          </a:p>
        </p:txBody>
      </p:sp>
      <p:sp>
        <p:nvSpPr>
          <p:cNvPr id="3" name="Content Placeholder 2"/>
          <p:cNvSpPr>
            <a:spLocks noGrp="1"/>
          </p:cNvSpPr>
          <p:nvPr>
            <p:ph idx="1"/>
          </p:nvPr>
        </p:nvSpPr>
        <p:spPr>
          <a:xfrm>
            <a:off x="457200" y="1581376"/>
            <a:ext cx="4695371" cy="4898117"/>
          </a:xfrm>
        </p:spPr>
        <p:txBody>
          <a:bodyPr>
            <a:normAutofit/>
          </a:bodyPr>
          <a:lstStyle/>
          <a:p>
            <a:r>
              <a:rPr lang="en-US" dirty="0"/>
              <a:t>Strip Layout can be customized to show logos, images and any creative designs. </a:t>
            </a:r>
            <a:endParaRPr lang="en-US" dirty="0" smtClean="0"/>
          </a:p>
          <a:p>
            <a:r>
              <a:rPr lang="en-US" dirty="0" smtClean="0"/>
              <a:t>Utilize </a:t>
            </a:r>
            <a:r>
              <a:rPr lang="en-US" dirty="0"/>
              <a:t>a strip for each color change, and then strips as a part of the design, and then control the expansion joints. </a:t>
            </a:r>
            <a:endParaRPr lang="en-US" dirty="0" smtClean="0"/>
          </a:p>
          <a:p>
            <a:r>
              <a:rPr lang="en-US" dirty="0" smtClean="0"/>
              <a:t>Divider </a:t>
            </a:r>
            <a:r>
              <a:rPr lang="en-US" dirty="0"/>
              <a:t>strips can be zinc, aluminum, brass or plastic in sizes of 16 ga. (1/16”), 1/8”, 1/4”. The strips should be bonded with adhesive or hot </a:t>
            </a:r>
            <a:r>
              <a:rPr lang="en-US" dirty="0" smtClean="0"/>
              <a:t>glue.</a:t>
            </a:r>
            <a:endParaRPr lang="en-US" dirty="0"/>
          </a:p>
        </p:txBody>
      </p:sp>
      <p:pic>
        <p:nvPicPr>
          <p:cNvPr id="4" name="Picture 3"/>
          <p:cNvPicPr>
            <a:picLocks noChangeAspect="1"/>
          </p:cNvPicPr>
          <p:nvPr/>
        </p:nvPicPr>
        <p:blipFill>
          <a:blip r:embed="rId2"/>
          <a:stretch>
            <a:fillRect/>
          </a:stretch>
        </p:blipFill>
        <p:spPr>
          <a:xfrm>
            <a:off x="5392057" y="4030435"/>
            <a:ext cx="3505200" cy="2578100"/>
          </a:xfrm>
          <a:prstGeom prst="rect">
            <a:avLst/>
          </a:prstGeom>
        </p:spPr>
      </p:pic>
      <p:pic>
        <p:nvPicPr>
          <p:cNvPr id="5" name="Picture 4"/>
          <p:cNvPicPr>
            <a:picLocks noChangeAspect="1"/>
          </p:cNvPicPr>
          <p:nvPr/>
        </p:nvPicPr>
        <p:blipFill>
          <a:blip r:embed="rId3"/>
          <a:stretch>
            <a:fillRect/>
          </a:stretch>
        </p:blipFill>
        <p:spPr>
          <a:xfrm>
            <a:off x="5575300" y="1228046"/>
            <a:ext cx="3111500" cy="2628900"/>
          </a:xfrm>
          <a:prstGeom prst="rect">
            <a:avLst/>
          </a:prstGeom>
        </p:spPr>
      </p:pic>
    </p:spTree>
    <p:extLst>
      <p:ext uri="{BB962C8B-B14F-4D97-AF65-F5344CB8AC3E}">
        <p14:creationId xmlns:p14="http://schemas.microsoft.com/office/powerpoint/2010/main" val="1437208035"/>
      </p:ext>
    </p:extLst>
  </p:cSld>
  <p:clrMapOvr>
    <a:masterClrMapping/>
  </p:clrMapOvr>
  <mc:AlternateContent xmlns:mc="http://schemas.openxmlformats.org/markup-compatibility/2006">
    <mc:Choice xmlns:p14="http://schemas.microsoft.com/office/powerpoint/2010/main" Requires="p14">
      <p:transition spd="slow" p14:dur="2000">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Mixing</a:t>
            </a:r>
            <a:endParaRPr lang="en-US" dirty="0"/>
          </a:p>
        </p:txBody>
      </p:sp>
      <p:sp>
        <p:nvSpPr>
          <p:cNvPr id="3" name="Content Placeholder 2"/>
          <p:cNvSpPr>
            <a:spLocks noGrp="1"/>
          </p:cNvSpPr>
          <p:nvPr>
            <p:ph idx="1"/>
          </p:nvPr>
        </p:nvSpPr>
        <p:spPr>
          <a:xfrm>
            <a:off x="200480" y="1143001"/>
            <a:ext cx="4332513" cy="5370286"/>
          </a:xfrm>
        </p:spPr>
        <p:txBody>
          <a:bodyPr>
            <a:normAutofit/>
          </a:bodyPr>
          <a:lstStyle/>
          <a:p>
            <a:r>
              <a:rPr lang="en-US" dirty="0"/>
              <a:t>Carefully measure out the </a:t>
            </a:r>
            <a:r>
              <a:rPr lang="en-US" dirty="0" smtClean="0"/>
              <a:t>resin </a:t>
            </a:r>
            <a:r>
              <a:rPr lang="en-US" dirty="0"/>
              <a:t>and the </a:t>
            </a:r>
            <a:r>
              <a:rPr lang="en-US" dirty="0" smtClean="0"/>
              <a:t> </a:t>
            </a:r>
            <a:r>
              <a:rPr lang="en-US" dirty="0"/>
              <a:t>hardener into two other containers. </a:t>
            </a:r>
            <a:r>
              <a:rPr lang="en-US" dirty="0" smtClean="0"/>
              <a:t>You then pour the resin first, add the hardener and then</a:t>
            </a:r>
            <a:r>
              <a:rPr lang="en-US" dirty="0"/>
              <a:t>  </a:t>
            </a:r>
            <a:r>
              <a:rPr lang="en-US" dirty="0" smtClean="0"/>
              <a:t>add </a:t>
            </a:r>
            <a:r>
              <a:rPr lang="en-US" dirty="0"/>
              <a:t>the powder and aggregates until you get the </a:t>
            </a:r>
            <a:r>
              <a:rPr lang="en-US" dirty="0" smtClean="0"/>
              <a:t>necessary </a:t>
            </a:r>
            <a:r>
              <a:rPr lang="en-US" dirty="0"/>
              <a:t>density. </a:t>
            </a:r>
          </a:p>
          <a:p>
            <a:pPr lvl="1"/>
            <a:r>
              <a:rPr lang="en-US" dirty="0" smtClean="0"/>
              <a:t>Aggregate </a:t>
            </a:r>
            <a:r>
              <a:rPr lang="en-US" dirty="0"/>
              <a:t>Types</a:t>
            </a:r>
          </a:p>
          <a:p>
            <a:pPr lvl="2"/>
            <a:r>
              <a:rPr lang="en-US" dirty="0" smtClean="0"/>
              <a:t>Marble</a:t>
            </a:r>
            <a:endParaRPr lang="en-US" dirty="0"/>
          </a:p>
          <a:p>
            <a:pPr lvl="2"/>
            <a:r>
              <a:rPr lang="en-US" dirty="0" smtClean="0"/>
              <a:t>Granite</a:t>
            </a:r>
            <a:endParaRPr lang="en-US" dirty="0"/>
          </a:p>
          <a:p>
            <a:pPr lvl="2"/>
            <a:r>
              <a:rPr lang="en-US" dirty="0" smtClean="0"/>
              <a:t>Mother </a:t>
            </a:r>
            <a:r>
              <a:rPr lang="en-US" dirty="0"/>
              <a:t>of Pearl</a:t>
            </a:r>
          </a:p>
          <a:p>
            <a:pPr lvl="2"/>
            <a:r>
              <a:rPr lang="en-US" dirty="0" smtClean="0"/>
              <a:t>Glass</a:t>
            </a:r>
            <a:endParaRPr lang="en-US" dirty="0"/>
          </a:p>
          <a:p>
            <a:pPr lvl="2"/>
            <a:r>
              <a:rPr lang="en-US" dirty="0" smtClean="0"/>
              <a:t>Recycled </a:t>
            </a:r>
            <a:r>
              <a:rPr lang="en-US" dirty="0"/>
              <a:t>Glass</a:t>
            </a:r>
          </a:p>
        </p:txBody>
      </p:sp>
      <p:pic>
        <p:nvPicPr>
          <p:cNvPr id="4" name="Picture 3"/>
          <p:cNvPicPr>
            <a:picLocks noChangeAspect="1"/>
          </p:cNvPicPr>
          <p:nvPr/>
        </p:nvPicPr>
        <p:blipFill>
          <a:blip r:embed="rId2"/>
          <a:stretch>
            <a:fillRect/>
          </a:stretch>
        </p:blipFill>
        <p:spPr>
          <a:xfrm>
            <a:off x="4420507" y="3555434"/>
            <a:ext cx="3735614" cy="2957852"/>
          </a:xfrm>
          <a:prstGeom prst="rect">
            <a:avLst/>
          </a:prstGeom>
        </p:spPr>
      </p:pic>
      <p:pic>
        <p:nvPicPr>
          <p:cNvPr id="6" name="Picture 5"/>
          <p:cNvPicPr>
            <a:picLocks noChangeAspect="1"/>
          </p:cNvPicPr>
          <p:nvPr/>
        </p:nvPicPr>
        <p:blipFill>
          <a:blip r:embed="rId3"/>
          <a:stretch>
            <a:fillRect/>
          </a:stretch>
        </p:blipFill>
        <p:spPr>
          <a:xfrm>
            <a:off x="6288314" y="367734"/>
            <a:ext cx="2527300" cy="3187700"/>
          </a:xfrm>
          <a:prstGeom prst="rect">
            <a:avLst/>
          </a:prstGeom>
        </p:spPr>
      </p:pic>
    </p:spTree>
    <p:extLst>
      <p:ext uri="{BB962C8B-B14F-4D97-AF65-F5344CB8AC3E}">
        <p14:creationId xmlns:p14="http://schemas.microsoft.com/office/powerpoint/2010/main" val="1351729283"/>
      </p:ext>
    </p:extLst>
  </p:cSld>
  <p:clrMapOvr>
    <a:masterClrMapping/>
  </p:clrMapOvr>
  <mc:AlternateContent xmlns:mc="http://schemas.openxmlformats.org/markup-compatibility/2006">
    <mc:Choice xmlns:p14="http://schemas.microsoft.com/office/powerpoint/2010/main" Requires="p14">
      <p:transition spd="slow" p14:dur="2000">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1000"/>
                                        <p:tgtEl>
                                          <p:spTgt spid="3">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1000"/>
                                        <p:tgtEl>
                                          <p:spTgt spid="3">
                                            <p:txEl>
                                              <p:pRg st="1" end="1"/>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1000"/>
                                        <p:tgtEl>
                                          <p:spTgt spid="3">
                                            <p:txEl>
                                              <p:pRg st="2" end="2"/>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1000"/>
                                        <p:tgtEl>
                                          <p:spTgt spid="3">
                                            <p:txEl>
                                              <p:pRg st="3" end="3"/>
                                            </p:txEl>
                                          </p:spTgt>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ircle(in)">
                                      <p:cBhvr>
                                        <p:cTn id="19" dur="1000"/>
                                        <p:tgtEl>
                                          <p:spTgt spid="3">
                                            <p:txEl>
                                              <p:pRg st="4" end="4"/>
                                            </p:txEl>
                                          </p:spTgt>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1000"/>
                                        <p:tgtEl>
                                          <p:spTgt spid="3">
                                            <p:txEl>
                                              <p:pRg st="5" end="5"/>
                                            </p:txEl>
                                          </p:spTgt>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circle(in)">
                                      <p:cBhvr>
                                        <p:cTn id="25" dur="10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arn(inVertical)">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barn(inVertical)">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Pouring</a:t>
            </a:r>
            <a:endParaRPr lang="en-US" dirty="0"/>
          </a:p>
        </p:txBody>
      </p:sp>
      <p:sp>
        <p:nvSpPr>
          <p:cNvPr id="3" name="Content Placeholder 2"/>
          <p:cNvSpPr>
            <a:spLocks noGrp="1"/>
          </p:cNvSpPr>
          <p:nvPr>
            <p:ph idx="1"/>
          </p:nvPr>
        </p:nvSpPr>
        <p:spPr>
          <a:xfrm>
            <a:off x="645406" y="1509001"/>
            <a:ext cx="7520940" cy="3579849"/>
          </a:xfrm>
        </p:spPr>
        <p:txBody>
          <a:bodyPr/>
          <a:lstStyle/>
          <a:p>
            <a:pPr algn="ctr"/>
            <a:r>
              <a:rPr lang="en-US" dirty="0"/>
              <a:t>In cases where multiple colors are utilized in a small area, such as with a logo, the mixed solution is very carefully </a:t>
            </a:r>
            <a:r>
              <a:rPr lang="en-US" dirty="0" smtClean="0"/>
              <a:t>transferred </a:t>
            </a:r>
            <a:r>
              <a:rPr lang="en-US" dirty="0"/>
              <a:t>from the mixer to the application point</a:t>
            </a:r>
            <a:r>
              <a:rPr lang="en-US" dirty="0" smtClean="0"/>
              <a:t>.</a:t>
            </a:r>
          </a:p>
          <a:p>
            <a:pPr algn="ctr"/>
            <a:r>
              <a:rPr lang="en-US" dirty="0" smtClean="0"/>
              <a:t>The </a:t>
            </a:r>
            <a:r>
              <a:rPr lang="en-US" dirty="0"/>
              <a:t>epoxy matrix is spread across the membrane with a trowel</a:t>
            </a:r>
          </a:p>
        </p:txBody>
      </p:sp>
      <p:pic>
        <p:nvPicPr>
          <p:cNvPr id="4" name="Picture 3"/>
          <p:cNvPicPr>
            <a:picLocks noChangeAspect="1"/>
          </p:cNvPicPr>
          <p:nvPr/>
        </p:nvPicPr>
        <p:blipFill>
          <a:blip r:embed="rId2"/>
          <a:stretch>
            <a:fillRect/>
          </a:stretch>
        </p:blipFill>
        <p:spPr>
          <a:xfrm>
            <a:off x="2205357" y="2785301"/>
            <a:ext cx="3405414" cy="1968609"/>
          </a:xfrm>
          <a:prstGeom prst="rect">
            <a:avLst/>
          </a:prstGeom>
        </p:spPr>
      </p:pic>
    </p:spTree>
    <p:extLst>
      <p:ext uri="{BB962C8B-B14F-4D97-AF65-F5344CB8AC3E}">
        <p14:creationId xmlns:p14="http://schemas.microsoft.com/office/powerpoint/2010/main" val="742392886"/>
      </p:ext>
    </p:extLst>
  </p:cSld>
  <p:clrMapOvr>
    <a:masterClrMapping/>
  </p:clrMapOvr>
  <mc:AlternateContent xmlns:mc="http://schemas.openxmlformats.org/markup-compatibility/2006">
    <mc:Choice xmlns:p14="http://schemas.microsoft.com/office/powerpoint/2010/main" Requires="p14">
      <p:transition spd="slow" p14:dur="2000">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Grinding</a:t>
            </a:r>
            <a:endParaRPr lang="en-US" dirty="0"/>
          </a:p>
        </p:txBody>
      </p:sp>
      <p:sp>
        <p:nvSpPr>
          <p:cNvPr id="3" name="Content Placeholder 2"/>
          <p:cNvSpPr>
            <a:spLocks noGrp="1"/>
          </p:cNvSpPr>
          <p:nvPr>
            <p:ph idx="1"/>
          </p:nvPr>
        </p:nvSpPr>
        <p:spPr>
          <a:xfrm>
            <a:off x="326571" y="1233714"/>
            <a:ext cx="5490029" cy="4892449"/>
          </a:xfrm>
        </p:spPr>
        <p:txBody>
          <a:bodyPr>
            <a:normAutofit/>
          </a:bodyPr>
          <a:lstStyle/>
          <a:p>
            <a:r>
              <a:rPr lang="en-US" dirty="0"/>
              <a:t>Once the floor has cured </a:t>
            </a:r>
            <a:r>
              <a:rPr lang="en-US" dirty="0" smtClean="0"/>
              <a:t>it </a:t>
            </a:r>
            <a:r>
              <a:rPr lang="en-US" dirty="0"/>
              <a:t>can be ground. Grinding of the floor is completed with use of a terrazzo grinding machine which circulates around a dozen small stones or diamond plugs at a high speed. </a:t>
            </a:r>
            <a:endParaRPr lang="en-US" dirty="0" smtClean="0"/>
          </a:p>
          <a:p>
            <a:r>
              <a:rPr lang="en-US" dirty="0" smtClean="0"/>
              <a:t>The </a:t>
            </a:r>
            <a:r>
              <a:rPr lang="en-US" dirty="0"/>
              <a:t>grinding process begins with a rougher stone and graduates to smoother stones throughout the process, to achieve a uniform and brilliant surface. In areas where heightened accuracy is required in tight corners, </a:t>
            </a:r>
            <a:r>
              <a:rPr lang="en-US" dirty="0" smtClean="0"/>
              <a:t>a </a:t>
            </a:r>
            <a:r>
              <a:rPr lang="en-US" dirty="0"/>
              <a:t>smaller hand grinding machine is </a:t>
            </a:r>
            <a:r>
              <a:rPr lang="en-US" dirty="0" smtClean="0"/>
              <a:t>utilized.</a:t>
            </a:r>
            <a:endParaRPr lang="en-US" dirty="0"/>
          </a:p>
        </p:txBody>
      </p:sp>
      <p:pic>
        <p:nvPicPr>
          <p:cNvPr id="4" name="Picture 3"/>
          <p:cNvPicPr>
            <a:picLocks noChangeAspect="1"/>
          </p:cNvPicPr>
          <p:nvPr/>
        </p:nvPicPr>
        <p:blipFill>
          <a:blip r:embed="rId2"/>
          <a:stretch>
            <a:fillRect/>
          </a:stretch>
        </p:blipFill>
        <p:spPr>
          <a:xfrm>
            <a:off x="6052580" y="1600200"/>
            <a:ext cx="2870200" cy="2171700"/>
          </a:xfrm>
          <a:prstGeom prst="rect">
            <a:avLst/>
          </a:prstGeom>
        </p:spPr>
      </p:pic>
      <p:pic>
        <p:nvPicPr>
          <p:cNvPr id="5" name="Picture 4"/>
          <p:cNvPicPr>
            <a:picLocks noChangeAspect="1"/>
          </p:cNvPicPr>
          <p:nvPr/>
        </p:nvPicPr>
        <p:blipFill>
          <a:blip r:embed="rId3"/>
          <a:stretch>
            <a:fillRect/>
          </a:stretch>
        </p:blipFill>
        <p:spPr>
          <a:xfrm>
            <a:off x="3904800" y="4064581"/>
            <a:ext cx="3340100" cy="2463800"/>
          </a:xfrm>
          <a:prstGeom prst="rect">
            <a:avLst/>
          </a:prstGeom>
        </p:spPr>
      </p:pic>
    </p:spTree>
    <p:extLst>
      <p:ext uri="{BB962C8B-B14F-4D97-AF65-F5344CB8AC3E}">
        <p14:creationId xmlns:p14="http://schemas.microsoft.com/office/powerpoint/2010/main" val="2353475387"/>
      </p:ext>
    </p:extLst>
  </p:cSld>
  <p:clrMapOvr>
    <a:masterClrMapping/>
  </p:clrMapOvr>
  <mc:AlternateContent xmlns:mc="http://schemas.openxmlformats.org/markup-compatibility/2006">
    <mc:Choice xmlns:p14="http://schemas.microsoft.com/office/powerpoint/2010/main" Requires="p14">
      <p:transition spd="slow" p14:dur="2000">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861" y="245178"/>
            <a:ext cx="4825086" cy="1181202"/>
          </a:xfrm>
        </p:spPr>
        <p:txBody>
          <a:bodyPr>
            <a:normAutofit/>
          </a:bodyPr>
          <a:lstStyle/>
          <a:p>
            <a:r>
              <a:rPr lang="en-US" dirty="0" smtClean="0"/>
              <a:t> Purpose of Terrazzo </a:t>
            </a:r>
            <a:endParaRPr lang="en-US" dirty="0"/>
          </a:p>
        </p:txBody>
      </p:sp>
      <p:sp>
        <p:nvSpPr>
          <p:cNvPr id="3" name="Content Placeholder 2"/>
          <p:cNvSpPr>
            <a:spLocks noGrp="1"/>
          </p:cNvSpPr>
          <p:nvPr>
            <p:ph idx="1"/>
          </p:nvPr>
        </p:nvSpPr>
        <p:spPr>
          <a:xfrm>
            <a:off x="222966" y="1426380"/>
            <a:ext cx="4258882" cy="2463040"/>
          </a:xfrm>
        </p:spPr>
        <p:txBody>
          <a:bodyPr>
            <a:normAutofit/>
          </a:bodyPr>
          <a:lstStyle/>
          <a:p>
            <a:pPr>
              <a:buFont typeface="Arial"/>
              <a:buChar char="•"/>
            </a:pPr>
            <a:r>
              <a:rPr lang="en-US" dirty="0" smtClean="0"/>
              <a:t>Terrazzo is a Decorative form of Concrete</a:t>
            </a:r>
          </a:p>
          <a:p>
            <a:pPr>
              <a:buFont typeface="Arial"/>
              <a:buChar char="•"/>
            </a:pPr>
            <a:r>
              <a:rPr lang="en-US" dirty="0" smtClean="0"/>
              <a:t>Durable Marble </a:t>
            </a:r>
          </a:p>
          <a:p>
            <a:pPr>
              <a:buFont typeface="Arial"/>
              <a:buChar char="•"/>
            </a:pPr>
            <a:r>
              <a:rPr lang="en-US" dirty="0" smtClean="0"/>
              <a:t>Strong Concrete</a:t>
            </a:r>
          </a:p>
          <a:p>
            <a:pPr>
              <a:buFont typeface="Arial"/>
              <a:buChar char="•"/>
            </a:pPr>
            <a:r>
              <a:rPr lang="en-US" dirty="0" smtClean="0"/>
              <a:t>Architects like the way various colorful designs can be put into terrazzo </a:t>
            </a:r>
          </a:p>
          <a:p>
            <a:pPr marL="0" indent="0">
              <a:buNone/>
            </a:pPr>
            <a:endParaRPr lang="en-US" dirty="0" smtClean="0"/>
          </a:p>
          <a:p>
            <a:pPr marL="0" indent="0">
              <a:buNone/>
            </a:pPr>
            <a:endParaRPr lang="en-US" dirty="0" smtClean="0"/>
          </a:p>
        </p:txBody>
      </p:sp>
      <p:pic>
        <p:nvPicPr>
          <p:cNvPr id="4098" name="Picture 2" descr="http://www.ncterrazzo.com/wp-content/uploads/2014/04/Terrazzo-Detai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6965" y="580030"/>
            <a:ext cx="3457979" cy="3412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5006370"/>
      </p:ext>
    </p:extLst>
  </p:cSld>
  <p:clrMapOvr>
    <a:masterClrMapping/>
  </p:clrMapOvr>
  <mc:AlternateContent xmlns:mc="http://schemas.openxmlformats.org/markup-compatibility/2006">
    <mc:Choice xmlns:p14="http://schemas.microsoft.com/office/powerpoint/2010/main" Requires="p14">
      <p:transition spd="slow" p14:dur="2000">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098"/>
                                        </p:tgtEl>
                                        <p:attrNameLst>
                                          <p:attrName>style.visibility</p:attrName>
                                        </p:attrNameLst>
                                      </p:cBhvr>
                                      <p:to>
                                        <p:strVal val="visible"/>
                                      </p:to>
                                    </p:set>
                                    <p:animEffect transition="in" filter="circle(in)">
                                      <p:cBhvr>
                                        <p:cTn id="27"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Grouting</a:t>
            </a:r>
            <a:endParaRPr lang="en-US" dirty="0"/>
          </a:p>
        </p:txBody>
      </p:sp>
      <p:sp>
        <p:nvSpPr>
          <p:cNvPr id="3" name="Content Placeholder 2"/>
          <p:cNvSpPr>
            <a:spLocks noGrp="1"/>
          </p:cNvSpPr>
          <p:nvPr>
            <p:ph idx="1"/>
          </p:nvPr>
        </p:nvSpPr>
        <p:spPr>
          <a:xfrm>
            <a:off x="332913" y="1233714"/>
            <a:ext cx="4876800" cy="5370286"/>
          </a:xfrm>
        </p:spPr>
        <p:txBody>
          <a:bodyPr>
            <a:normAutofit/>
          </a:bodyPr>
          <a:lstStyle/>
          <a:p>
            <a:r>
              <a:rPr lang="en-US" dirty="0"/>
              <a:t>A</a:t>
            </a:r>
            <a:r>
              <a:rPr lang="en-US" dirty="0" smtClean="0"/>
              <a:t>n </a:t>
            </a:r>
            <a:r>
              <a:rPr lang="en-US" dirty="0"/>
              <a:t>epoxy grout is applied to remove any </a:t>
            </a:r>
            <a:r>
              <a:rPr lang="en-US" dirty="0" smtClean="0"/>
              <a:t>pinholes after grinding the surface.</a:t>
            </a:r>
          </a:p>
          <a:p>
            <a:r>
              <a:rPr lang="en-US" dirty="0"/>
              <a:t>Grouting of pinholes is necessary to insure that a non-porous, uniform surface is achieved</a:t>
            </a:r>
            <a:r>
              <a:rPr lang="en-US" dirty="0" smtClean="0"/>
              <a:t>.</a:t>
            </a:r>
          </a:p>
          <a:p>
            <a:r>
              <a:rPr lang="en-US" dirty="0" smtClean="0"/>
              <a:t>The </a:t>
            </a:r>
            <a:r>
              <a:rPr lang="en-US" dirty="0"/>
              <a:t>grout material is epoxy-based and is color matched in the manufacturing process to match the epoxy terrazzo binder</a:t>
            </a:r>
            <a:r>
              <a:rPr lang="en-US" dirty="0" smtClean="0"/>
              <a:t>.</a:t>
            </a:r>
          </a:p>
          <a:p>
            <a:r>
              <a:rPr lang="en-US" dirty="0"/>
              <a:t>Completely fill the small gaps between the tiles with grout, using a rubber float</a:t>
            </a:r>
            <a:r>
              <a:rPr lang="en-US" dirty="0" smtClean="0"/>
              <a:t>. </a:t>
            </a:r>
            <a:r>
              <a:rPr lang="en-US" dirty="0"/>
              <a:t>Immediately remove any excess grout with a clean damp cloth or sponge. As you clean the tiles of any grout, you will also be removing the Grout Release.</a:t>
            </a:r>
          </a:p>
        </p:txBody>
      </p:sp>
      <p:pic>
        <p:nvPicPr>
          <p:cNvPr id="4" name="Picture 3"/>
          <p:cNvPicPr>
            <a:picLocks noChangeAspect="1"/>
          </p:cNvPicPr>
          <p:nvPr/>
        </p:nvPicPr>
        <p:blipFill>
          <a:blip r:embed="rId2"/>
          <a:stretch>
            <a:fillRect/>
          </a:stretch>
        </p:blipFill>
        <p:spPr>
          <a:xfrm>
            <a:off x="5816600" y="1797957"/>
            <a:ext cx="2870200" cy="1955800"/>
          </a:xfrm>
          <a:prstGeom prst="rect">
            <a:avLst/>
          </a:prstGeom>
        </p:spPr>
      </p:pic>
      <p:pic>
        <p:nvPicPr>
          <p:cNvPr id="5" name="Picture 4"/>
          <p:cNvPicPr>
            <a:picLocks noChangeAspect="1"/>
          </p:cNvPicPr>
          <p:nvPr/>
        </p:nvPicPr>
        <p:blipFill>
          <a:blip r:embed="rId3"/>
          <a:stretch>
            <a:fillRect/>
          </a:stretch>
        </p:blipFill>
        <p:spPr>
          <a:xfrm>
            <a:off x="5209713" y="4135021"/>
            <a:ext cx="3797300" cy="2540000"/>
          </a:xfrm>
          <a:prstGeom prst="rect">
            <a:avLst/>
          </a:prstGeom>
        </p:spPr>
      </p:pic>
    </p:spTree>
    <p:extLst>
      <p:ext uri="{BB962C8B-B14F-4D97-AF65-F5344CB8AC3E}">
        <p14:creationId xmlns:p14="http://schemas.microsoft.com/office/powerpoint/2010/main" val="2592498350"/>
      </p:ext>
    </p:extLst>
  </p:cSld>
  <p:clrMapOvr>
    <a:masterClrMapping/>
  </p:clrMapOvr>
  <mc:AlternateContent xmlns:mc="http://schemas.openxmlformats.org/markup-compatibility/2006">
    <mc:Choice xmlns:p14="http://schemas.microsoft.com/office/powerpoint/2010/main" Requires="p14">
      <p:transition spd="slow" p14:dur="2000">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inVertical)">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Polish and Sealer</a:t>
            </a:r>
            <a:endParaRPr lang="en-US" dirty="0"/>
          </a:p>
        </p:txBody>
      </p:sp>
      <p:sp>
        <p:nvSpPr>
          <p:cNvPr id="3" name="Content Placeholder 2"/>
          <p:cNvSpPr>
            <a:spLocks noGrp="1"/>
          </p:cNvSpPr>
          <p:nvPr>
            <p:ph idx="1"/>
          </p:nvPr>
        </p:nvSpPr>
        <p:spPr>
          <a:xfrm>
            <a:off x="190430" y="1270000"/>
            <a:ext cx="5076371" cy="5188857"/>
          </a:xfrm>
        </p:spPr>
        <p:txBody>
          <a:bodyPr>
            <a:normAutofit/>
          </a:bodyPr>
          <a:lstStyle/>
          <a:p>
            <a:r>
              <a:rPr lang="en-US" dirty="0"/>
              <a:t>Apply a high quality penetrating sealer for cement and concrete tiles and carefully follow the sealer manufacturer's instructions. Do not place anything on the tile until the sealer is completely dried per manufacturer's instructions</a:t>
            </a:r>
            <a:r>
              <a:rPr lang="en-US" dirty="0" smtClean="0"/>
              <a:t>.</a:t>
            </a:r>
          </a:p>
          <a:p>
            <a:r>
              <a:rPr lang="en-US" dirty="0"/>
              <a:t>If desired, buff the tiles with the floor polisher and white pad using a back and forth motion. This will give your tiles the shine desired. Do this step as long as you like.</a:t>
            </a:r>
          </a:p>
        </p:txBody>
      </p:sp>
      <p:pic>
        <p:nvPicPr>
          <p:cNvPr id="4" name="Picture 3"/>
          <p:cNvPicPr>
            <a:picLocks noChangeAspect="1"/>
          </p:cNvPicPr>
          <p:nvPr/>
        </p:nvPicPr>
        <p:blipFill>
          <a:blip r:embed="rId2"/>
          <a:stretch>
            <a:fillRect/>
          </a:stretch>
        </p:blipFill>
        <p:spPr>
          <a:xfrm>
            <a:off x="5266801" y="2496351"/>
            <a:ext cx="3797300" cy="2540000"/>
          </a:xfrm>
          <a:prstGeom prst="rect">
            <a:avLst/>
          </a:prstGeom>
        </p:spPr>
      </p:pic>
    </p:spTree>
    <p:extLst>
      <p:ext uri="{BB962C8B-B14F-4D97-AF65-F5344CB8AC3E}">
        <p14:creationId xmlns:p14="http://schemas.microsoft.com/office/powerpoint/2010/main" val="4047861137"/>
      </p:ext>
    </p:extLst>
  </p:cSld>
  <p:clrMapOvr>
    <a:masterClrMapping/>
  </p:clrMapOvr>
  <mc:AlternateContent xmlns:mc="http://schemas.openxmlformats.org/markup-compatibility/2006">
    <mc:Choice xmlns:p14="http://schemas.microsoft.com/office/powerpoint/2010/main" Requires="p14">
      <p:transition spd="slow" p14:dur="2000">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Sequence</a:t>
            </a:r>
            <a:endParaRPr lang="en-US" dirty="0"/>
          </a:p>
        </p:txBody>
      </p:sp>
      <p:sp>
        <p:nvSpPr>
          <p:cNvPr id="3" name="Content Placeholder 2"/>
          <p:cNvSpPr>
            <a:spLocks noGrp="1"/>
          </p:cNvSpPr>
          <p:nvPr>
            <p:ph idx="1"/>
          </p:nvPr>
        </p:nvSpPr>
        <p:spPr>
          <a:xfrm>
            <a:off x="199901" y="1600200"/>
            <a:ext cx="8736850" cy="4525963"/>
          </a:xfrm>
        </p:spPr>
        <p:txBody>
          <a:bodyPr/>
          <a:lstStyle/>
          <a:p>
            <a:pPr marL="0" indent="0" algn="ctr">
              <a:buNone/>
            </a:pPr>
            <a:r>
              <a:rPr lang="en-US" dirty="0" smtClean="0"/>
              <a:t>To view a time lapse of the entire process of installing Terrazzo floors please click the link below.</a:t>
            </a:r>
          </a:p>
          <a:p>
            <a:pPr marL="0" indent="0">
              <a:buNone/>
            </a:pPr>
            <a:endParaRPr lang="en-US" dirty="0"/>
          </a:p>
          <a:p>
            <a:pPr marL="0" indent="0">
              <a:buNone/>
            </a:pPr>
            <a:endParaRPr lang="en-US" dirty="0" smtClean="0"/>
          </a:p>
          <a:p>
            <a:pPr marL="0" indent="0">
              <a:buNone/>
            </a:pPr>
            <a:r>
              <a:rPr lang="en-US" dirty="0" smtClean="0">
                <a:hlinkClick r:id="rId2"/>
              </a:rPr>
              <a:t>https</a:t>
            </a:r>
            <a:r>
              <a:rPr lang="en-US" dirty="0">
                <a:hlinkClick r:id="rId2"/>
              </a:rPr>
              <a:t>://www.youtube.com/watch?v=</a:t>
            </a:r>
            <a:r>
              <a:rPr lang="en-US" dirty="0" smtClean="0">
                <a:hlinkClick r:id="rId2"/>
              </a:rPr>
              <a:t>VvuzZ3ZRNlw</a:t>
            </a: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972876101"/>
      </p:ext>
    </p:extLst>
  </p:cSld>
  <p:clrMapOvr>
    <a:masterClrMapping/>
  </p:clrMapOvr>
  <mc:AlternateContent xmlns:mc="http://schemas.openxmlformats.org/markup-compatibility/2006">
    <mc:Choice xmlns:p14="http://schemas.microsoft.com/office/powerpoint/2010/main" Requires="p14">
      <p:transition spd="slow" p14:dur="2000">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Result</a:t>
            </a:r>
            <a:endParaRPr lang="en-US" dirty="0"/>
          </a:p>
        </p:txBody>
      </p:sp>
      <p:sp>
        <p:nvSpPr>
          <p:cNvPr id="3" name="Content Placeholder 2"/>
          <p:cNvSpPr>
            <a:spLocks noGrp="1"/>
          </p:cNvSpPr>
          <p:nvPr>
            <p:ph idx="1"/>
          </p:nvPr>
        </p:nvSpPr>
        <p:spPr/>
        <p:txBody>
          <a:bodyPr>
            <a:normAutofit/>
          </a:bodyPr>
          <a:lstStyle/>
          <a:p>
            <a:r>
              <a:rPr lang="en-US" dirty="0" smtClean="0"/>
              <a:t>The purpose of following this 8 step process is to ensure that the flooring wont change with the weather and to increase the longevity of the terrazzo’s life.</a:t>
            </a:r>
          </a:p>
          <a:p>
            <a:r>
              <a:rPr lang="en-US" dirty="0" smtClean="0"/>
              <a:t>The length of time for the terrazzo’s installation can vary with from contractor and the size of project but it generally can be completed within eight days.</a:t>
            </a:r>
          </a:p>
          <a:p>
            <a:pPr lvl="1"/>
            <a:r>
              <a:rPr lang="en-US" dirty="0" smtClean="0"/>
              <a:t>The installation of cementitious terrazzo takes about 4 times as long as installation of epoxy terrazzo.</a:t>
            </a:r>
            <a:endParaRPr lang="en-US" dirty="0"/>
          </a:p>
        </p:txBody>
      </p:sp>
    </p:spTree>
    <p:extLst>
      <p:ext uri="{BB962C8B-B14F-4D97-AF65-F5344CB8AC3E}">
        <p14:creationId xmlns:p14="http://schemas.microsoft.com/office/powerpoint/2010/main" val="915212706"/>
      </p:ext>
    </p:extLst>
  </p:cSld>
  <p:clrMapOvr>
    <a:masterClrMapping/>
  </p:clrMapOvr>
  <mc:AlternateContent xmlns:mc="http://schemas.openxmlformats.org/markup-compatibility/2006">
    <mc:Choice xmlns:p14="http://schemas.microsoft.com/office/powerpoint/2010/main" Requires="p14">
      <p:transition spd="slow" p14:dur="2000">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arn(inVertical)">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Title 1"/>
          <p:cNvSpPr>
            <a:spLocks noGrp="1"/>
          </p:cNvSpPr>
          <p:nvPr>
            <p:ph type="title"/>
          </p:nvPr>
        </p:nvSpPr>
        <p:spPr>
          <a:xfrm>
            <a:off x="0" y="1766442"/>
            <a:ext cx="9144000" cy="548640"/>
          </a:xfrm>
        </p:spPr>
        <p:txBody>
          <a:bodyPr/>
          <a:lstStyle/>
          <a:p>
            <a:pPr algn="ctr"/>
            <a:r>
              <a:rPr lang="en-US" dirty="0">
                <a:latin typeface="Calibri Light" charset="0"/>
              </a:rPr>
              <a:t>Safety &amp; Codes</a:t>
            </a:r>
          </a:p>
        </p:txBody>
      </p:sp>
    </p:spTree>
    <p:extLst>
      <p:ext uri="{BB962C8B-B14F-4D97-AF65-F5344CB8AC3E}">
        <p14:creationId xmlns:p14="http://schemas.microsoft.com/office/powerpoint/2010/main" val="2851601965"/>
      </p:ext>
    </p:extLst>
  </p:cSld>
  <p:clrMapOvr>
    <a:masterClrMapping/>
  </p:clrMapOvr>
  <mc:AlternateContent xmlns:mc="http://schemas.openxmlformats.org/markup-compatibility/2006">
    <mc:Choice xmlns:p14="http://schemas.microsoft.com/office/powerpoint/2010/main" Requires="p14">
      <p:transition spd="slow" p14:dur="2000">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049"/>
                                        </p:tgtEl>
                                        <p:attrNameLst>
                                          <p:attrName>style.visibility</p:attrName>
                                        </p:attrNameLst>
                                      </p:cBhvr>
                                      <p:to>
                                        <p:strVal val="visible"/>
                                      </p:to>
                                    </p:set>
                                    <p:animEffect transition="in" filter="circle(in)">
                                      <p:cBhvr>
                                        <p:cTn id="7" dur="2000"/>
                                        <p:tgtEl>
                                          <p:spTgt spid="20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itle 1"/>
          <p:cNvSpPr>
            <a:spLocks noGrp="1"/>
          </p:cNvSpPr>
          <p:nvPr>
            <p:ph type="title"/>
          </p:nvPr>
        </p:nvSpPr>
        <p:spPr/>
        <p:txBody>
          <a:bodyPr/>
          <a:lstStyle/>
          <a:p>
            <a:r>
              <a:rPr lang="en-US" dirty="0">
                <a:latin typeface="Calibri Light" charset="0"/>
              </a:rPr>
              <a:t>Safety &amp; Codes</a:t>
            </a:r>
          </a:p>
        </p:txBody>
      </p:sp>
      <p:sp>
        <p:nvSpPr>
          <p:cNvPr id="3" name="Content Placeholder 2"/>
          <p:cNvSpPr>
            <a:spLocks noGrp="1"/>
          </p:cNvSpPr>
          <p:nvPr>
            <p:ph idx="1"/>
          </p:nvPr>
        </p:nvSpPr>
        <p:spPr/>
        <p:txBody>
          <a:bodyPr>
            <a:normAutofit/>
          </a:bodyPr>
          <a:lstStyle/>
          <a:p>
            <a:r>
              <a:rPr lang="en-US" b="0" dirty="0">
                <a:latin typeface="Calibri" charset="0"/>
              </a:rPr>
              <a:t>Volatile Organic Compounds (VOC)</a:t>
            </a:r>
          </a:p>
          <a:p>
            <a:pPr>
              <a:buFont typeface="Arial" charset="0"/>
              <a:buNone/>
            </a:pPr>
            <a:r>
              <a:rPr lang="en-US" b="0" dirty="0">
                <a:latin typeface="Calibri" charset="0"/>
              </a:rPr>
              <a:t>	- What are VOCs, what are the health effects from exposure, 	</a:t>
            </a:r>
            <a:r>
              <a:rPr lang="en-US" b="0" dirty="0" smtClean="0">
                <a:latin typeface="Calibri" charset="0"/>
              </a:rPr>
              <a:t>and </a:t>
            </a:r>
            <a:r>
              <a:rPr lang="en-US" b="0" dirty="0">
                <a:latin typeface="Calibri" charset="0"/>
              </a:rPr>
              <a:t>how are workers exposed to VOCs during installation</a:t>
            </a:r>
          </a:p>
          <a:p>
            <a:r>
              <a:rPr lang="en-US" b="0" dirty="0">
                <a:latin typeface="Calibri" charset="0"/>
              </a:rPr>
              <a:t>Occupational Safety and Health Administration (OHSA)</a:t>
            </a:r>
          </a:p>
          <a:p>
            <a:pPr>
              <a:buFont typeface="Arial" charset="0"/>
              <a:buNone/>
            </a:pPr>
            <a:r>
              <a:rPr lang="en-US" b="0" dirty="0">
                <a:latin typeface="Calibri" charset="0"/>
              </a:rPr>
              <a:t>	- What is OHSA and what are a few safety standards required </a:t>
            </a:r>
            <a:r>
              <a:rPr lang="en-US" b="0" dirty="0" smtClean="0">
                <a:latin typeface="Calibri" charset="0"/>
              </a:rPr>
              <a:t>during </a:t>
            </a:r>
            <a:r>
              <a:rPr lang="en-US" b="0" dirty="0">
                <a:latin typeface="Calibri" charset="0"/>
              </a:rPr>
              <a:t>terrazzo flooring installation</a:t>
            </a:r>
          </a:p>
          <a:p>
            <a:r>
              <a:rPr lang="en-US" b="0" dirty="0">
                <a:latin typeface="Calibri" charset="0"/>
              </a:rPr>
              <a:t>ASTM International (American Society for Testing Materials)</a:t>
            </a:r>
          </a:p>
          <a:p>
            <a:pPr>
              <a:buFont typeface="Arial" charset="0"/>
              <a:buNone/>
            </a:pPr>
            <a:r>
              <a:rPr lang="en-US" b="0" dirty="0">
                <a:latin typeface="Calibri" charset="0"/>
              </a:rPr>
              <a:t>	- What is ASTM International and what is construction standard </a:t>
            </a:r>
            <a:r>
              <a:rPr lang="en-US" b="0" dirty="0" smtClean="0">
                <a:latin typeface="Calibri" charset="0"/>
              </a:rPr>
              <a:t>required </a:t>
            </a:r>
            <a:r>
              <a:rPr lang="en-US" b="0" dirty="0">
                <a:latin typeface="Calibri" charset="0"/>
              </a:rPr>
              <a:t>during terrazzo flooring installation</a:t>
            </a:r>
          </a:p>
          <a:p>
            <a:endParaRPr lang="en-US" dirty="0">
              <a:latin typeface="Calibri" charset="0"/>
            </a:endParaRPr>
          </a:p>
        </p:txBody>
      </p:sp>
    </p:spTree>
    <p:extLst>
      <p:ext uri="{BB962C8B-B14F-4D97-AF65-F5344CB8AC3E}">
        <p14:creationId xmlns:p14="http://schemas.microsoft.com/office/powerpoint/2010/main" val="630458816"/>
      </p:ext>
    </p:extLst>
  </p:cSld>
  <p:clrMapOvr>
    <a:masterClrMapping/>
  </p:clrMapOvr>
  <mc:AlternateContent xmlns:mc="http://schemas.openxmlformats.org/markup-compatibility/2006">
    <mc:Choice xmlns:p14="http://schemas.microsoft.com/office/powerpoint/2010/main" Requires="p14">
      <p:transition spd="slow" p14:dur="2000">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p:txBody>
          <a:bodyPr/>
          <a:lstStyle/>
          <a:p>
            <a:r>
              <a:rPr lang="en-US" dirty="0">
                <a:latin typeface="Calibri Light" charset="0"/>
              </a:rPr>
              <a:t>Volatile Organic Compounds (VOC)</a:t>
            </a:r>
          </a:p>
        </p:txBody>
      </p:sp>
      <p:sp>
        <p:nvSpPr>
          <p:cNvPr id="3" name="Content Placeholder 2"/>
          <p:cNvSpPr>
            <a:spLocks noGrp="1"/>
          </p:cNvSpPr>
          <p:nvPr>
            <p:ph idx="1"/>
          </p:nvPr>
        </p:nvSpPr>
        <p:spPr/>
        <p:txBody>
          <a:bodyPr>
            <a:normAutofit/>
          </a:bodyPr>
          <a:lstStyle/>
          <a:p>
            <a:pPr marL="0" indent="0">
              <a:buFont typeface="Arial" charset="0"/>
              <a:buNone/>
            </a:pPr>
            <a:r>
              <a:rPr lang="en-US" b="0" u="sng" dirty="0">
                <a:latin typeface="Calibri" charset="0"/>
              </a:rPr>
              <a:t>Short term exposure:</a:t>
            </a:r>
          </a:p>
          <a:p>
            <a:pPr marL="0" indent="0"/>
            <a:r>
              <a:rPr lang="en-US" b="0" dirty="0">
                <a:latin typeface="Calibri" charset="0"/>
              </a:rPr>
              <a:t>Can cause headaches, dizziness, light headedness, nausea, eye irritation, and respiratory irritation </a:t>
            </a:r>
          </a:p>
          <a:p>
            <a:pPr marL="0" indent="0"/>
            <a:endParaRPr lang="en-US" b="0" dirty="0">
              <a:latin typeface="Calibri" charset="0"/>
            </a:endParaRPr>
          </a:p>
          <a:p>
            <a:pPr marL="0" indent="0">
              <a:buFont typeface="Arial" charset="0"/>
              <a:buNone/>
            </a:pPr>
            <a:r>
              <a:rPr lang="en-US" b="0" u="sng" dirty="0">
                <a:latin typeface="Calibri" charset="0"/>
              </a:rPr>
              <a:t>Long term exposure:</a:t>
            </a:r>
          </a:p>
          <a:p>
            <a:pPr marL="0" indent="0"/>
            <a:r>
              <a:rPr lang="en-US" b="0" dirty="0">
                <a:latin typeface="Calibri" charset="0"/>
              </a:rPr>
              <a:t>Can lead to cancer and affect the liver, kidney, and nervous system. Also in some cases, it can contribute to an illness known as sick building syndrome. </a:t>
            </a:r>
            <a:endParaRPr lang="en-US" b="0" u="sng" dirty="0">
              <a:latin typeface="Calibri" charset="0"/>
            </a:endParaRPr>
          </a:p>
        </p:txBody>
      </p:sp>
    </p:spTree>
    <p:extLst>
      <p:ext uri="{BB962C8B-B14F-4D97-AF65-F5344CB8AC3E}">
        <p14:creationId xmlns:p14="http://schemas.microsoft.com/office/powerpoint/2010/main" val="3457946151"/>
      </p:ext>
    </p:extLst>
  </p:cSld>
  <p:clrMapOvr>
    <a:masterClrMapping/>
  </p:clrMapOvr>
  <mc:AlternateContent xmlns:mc="http://schemas.openxmlformats.org/markup-compatibility/2006">
    <mc:Choice xmlns:p14="http://schemas.microsoft.com/office/powerpoint/2010/main" Requires="p14">
      <p:transition spd="slow" p14:dur="2000">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r>
              <a:rPr lang="en-US" dirty="0">
                <a:latin typeface="Calibri Light" charset="0"/>
              </a:rPr>
              <a:t>Volatile Organic Compounds (VOC)</a:t>
            </a:r>
          </a:p>
        </p:txBody>
      </p:sp>
      <p:sp>
        <p:nvSpPr>
          <p:cNvPr id="3" name="Content Placeholder 2"/>
          <p:cNvSpPr>
            <a:spLocks noGrp="1"/>
          </p:cNvSpPr>
          <p:nvPr>
            <p:ph idx="1"/>
          </p:nvPr>
        </p:nvSpPr>
        <p:spPr/>
        <p:txBody>
          <a:bodyPr>
            <a:normAutofit/>
          </a:bodyPr>
          <a:lstStyle/>
          <a:p>
            <a:r>
              <a:rPr lang="en-US" b="0" dirty="0">
                <a:latin typeface="Calibri" charset="0"/>
              </a:rPr>
              <a:t>During the installation of terrazzo flooring, employees will be exposed to VOCs from adhesives and sealers used during the installation process. </a:t>
            </a:r>
          </a:p>
          <a:p>
            <a:r>
              <a:rPr lang="en-US" b="0" dirty="0">
                <a:latin typeface="Calibri" charset="0"/>
              </a:rPr>
              <a:t>Good ventilation and air-conditioning systems are helpful at reducing VOCs in the indoor environment. Employees should open windows and doors or the use of an exhaust fan to increase ventilation and reduce VOC levels within the area. </a:t>
            </a:r>
          </a:p>
          <a:p>
            <a:r>
              <a:rPr lang="en-US" b="0" dirty="0">
                <a:latin typeface="Calibri" charset="0"/>
              </a:rPr>
              <a:t>Repeated or prolonged ventilation may be necessary due to VOCs being released slowly over time.</a:t>
            </a:r>
          </a:p>
          <a:p>
            <a:pPr>
              <a:buFont typeface="Arial" charset="0"/>
              <a:buNone/>
            </a:pPr>
            <a:endParaRPr lang="en-US" dirty="0">
              <a:latin typeface="Calibri" charset="0"/>
            </a:endParaRPr>
          </a:p>
        </p:txBody>
      </p:sp>
    </p:spTree>
    <p:extLst>
      <p:ext uri="{BB962C8B-B14F-4D97-AF65-F5344CB8AC3E}">
        <p14:creationId xmlns:p14="http://schemas.microsoft.com/office/powerpoint/2010/main" val="930028523"/>
      </p:ext>
    </p:extLst>
  </p:cSld>
  <p:clrMapOvr>
    <a:masterClrMapping/>
  </p:clrMapOvr>
  <mc:AlternateContent xmlns:mc="http://schemas.openxmlformats.org/markup-compatibility/2006">
    <mc:Choice xmlns:p14="http://schemas.microsoft.com/office/powerpoint/2010/main" Requires="p14">
      <p:transition spd="slow" p14:dur="2000">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p:txBody>
          <a:bodyPr/>
          <a:lstStyle/>
          <a:p>
            <a:r>
              <a:rPr lang="en-US" dirty="0">
                <a:latin typeface="Calibri Light" charset="0"/>
              </a:rPr>
              <a:t>OSHA</a:t>
            </a:r>
          </a:p>
        </p:txBody>
      </p:sp>
      <p:sp>
        <p:nvSpPr>
          <p:cNvPr id="3" name="Content Placeholder 2"/>
          <p:cNvSpPr>
            <a:spLocks noGrp="1"/>
          </p:cNvSpPr>
          <p:nvPr>
            <p:ph idx="1"/>
          </p:nvPr>
        </p:nvSpPr>
        <p:spPr/>
        <p:txBody>
          <a:bodyPr>
            <a:normAutofit/>
          </a:bodyPr>
          <a:lstStyle/>
          <a:p>
            <a:pPr marL="0" indent="0">
              <a:buFont typeface="Arial" charset="0"/>
              <a:buNone/>
            </a:pPr>
            <a:r>
              <a:rPr lang="en-US" b="0" dirty="0">
                <a:latin typeface="Calibri" charset="0"/>
              </a:rPr>
              <a:t>There are a few major standards that workers must follow to ensure that they are maintaining a safe working environment. Two of these standards are: </a:t>
            </a:r>
          </a:p>
          <a:p>
            <a:pPr marL="0" indent="0">
              <a:buFont typeface="Arial" charset="0"/>
              <a:buNone/>
            </a:pPr>
            <a:endParaRPr lang="en-US" b="0" dirty="0">
              <a:latin typeface="Calibri" charset="0"/>
            </a:endParaRPr>
          </a:p>
          <a:p>
            <a:pPr marL="0" indent="0"/>
            <a:r>
              <a:rPr lang="en-US" b="0" dirty="0">
                <a:latin typeface="Calibri" charset="0"/>
              </a:rPr>
              <a:t>1926 Subpart D - Occupational Health and Environmental Controls, Section Number 1926.57 (Ventilation)</a:t>
            </a:r>
          </a:p>
          <a:p>
            <a:pPr marL="0" indent="0"/>
            <a:endParaRPr lang="en-US" b="0" dirty="0">
              <a:latin typeface="Calibri" charset="0"/>
            </a:endParaRPr>
          </a:p>
          <a:p>
            <a:pPr marL="0" indent="0"/>
            <a:r>
              <a:rPr lang="en-US" b="0" dirty="0">
                <a:latin typeface="Calibri" charset="0"/>
              </a:rPr>
              <a:t>1910 Subpart O - Machinery and Machine Guarding, Section Number 1910.215 (Abrasive wheel machinery)</a:t>
            </a:r>
          </a:p>
          <a:p>
            <a:pPr marL="0" indent="0">
              <a:buFont typeface="Arial" charset="0"/>
              <a:buNone/>
            </a:pPr>
            <a:endParaRPr lang="en-US" dirty="0">
              <a:latin typeface="Calibri" charset="0"/>
            </a:endParaRPr>
          </a:p>
          <a:p>
            <a:pPr marL="0" indent="0"/>
            <a:endParaRPr lang="en-US" dirty="0">
              <a:latin typeface="Calibri" charset="0"/>
            </a:endParaRPr>
          </a:p>
        </p:txBody>
      </p:sp>
    </p:spTree>
    <p:extLst>
      <p:ext uri="{BB962C8B-B14F-4D97-AF65-F5344CB8AC3E}">
        <p14:creationId xmlns:p14="http://schemas.microsoft.com/office/powerpoint/2010/main" val="1980536673"/>
      </p:ext>
    </p:extLst>
  </p:cSld>
  <p:clrMapOvr>
    <a:masterClrMapping/>
  </p:clrMapOvr>
  <mc:AlternateContent xmlns:mc="http://schemas.openxmlformats.org/markup-compatibility/2006">
    <mc:Choice xmlns:p14="http://schemas.microsoft.com/office/powerpoint/2010/main" Requires="p14">
      <p:transition spd="slow" p14:dur="2000">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265"/>
                                        </p:tgtEl>
                                        <p:attrNameLst>
                                          <p:attrName>style.visibility</p:attrName>
                                        </p:attrNameLst>
                                      </p:cBhvr>
                                      <p:to>
                                        <p:strVal val="visible"/>
                                      </p:to>
                                    </p:set>
                                    <p:animEffect transition="in" filter="circle(in)">
                                      <p:cBhvr>
                                        <p:cTn id="7" dur="1000"/>
                                        <p:tgtEl>
                                          <p:spTgt spid="1126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5" grpId="0"/>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p:txBody>
          <a:bodyPr/>
          <a:lstStyle/>
          <a:p>
            <a:r>
              <a:rPr lang="en-US" dirty="0">
                <a:latin typeface="Calibri Light" charset="0"/>
              </a:rPr>
              <a:t>OSHA</a:t>
            </a:r>
          </a:p>
        </p:txBody>
      </p:sp>
      <p:sp>
        <p:nvSpPr>
          <p:cNvPr id="3" name="Content Placeholder 2"/>
          <p:cNvSpPr>
            <a:spLocks noGrp="1"/>
          </p:cNvSpPr>
          <p:nvPr>
            <p:ph idx="1"/>
          </p:nvPr>
        </p:nvSpPr>
        <p:spPr/>
        <p:txBody>
          <a:bodyPr>
            <a:normAutofit/>
          </a:bodyPr>
          <a:lstStyle/>
          <a:p>
            <a:pPr marL="0" indent="0">
              <a:buFont typeface="Arial" charset="0"/>
              <a:buNone/>
            </a:pPr>
            <a:r>
              <a:rPr lang="en-US" b="0" dirty="0">
                <a:latin typeface="Calibri" charset="0"/>
              </a:rPr>
              <a:t>There are a few major standards that workers must follow to ensure that they are maintaining a safe working environment. Two of these standards are: </a:t>
            </a:r>
          </a:p>
          <a:p>
            <a:pPr marL="0" indent="0">
              <a:buFont typeface="Arial" charset="0"/>
              <a:buNone/>
            </a:pPr>
            <a:endParaRPr lang="en-US" b="0" dirty="0">
              <a:latin typeface="Calibri" charset="0"/>
            </a:endParaRPr>
          </a:p>
          <a:p>
            <a:pPr marL="0" indent="0"/>
            <a:r>
              <a:rPr lang="en-US" b="0" dirty="0">
                <a:latin typeface="Calibri" charset="0"/>
              </a:rPr>
              <a:t>1926 Subpart D - Occupational Health and Environmental Controls, Section Number 1926.57 (Ventilation)</a:t>
            </a:r>
          </a:p>
          <a:p>
            <a:pPr marL="0" indent="0"/>
            <a:endParaRPr lang="en-US" b="0" dirty="0">
              <a:latin typeface="Calibri" charset="0"/>
            </a:endParaRPr>
          </a:p>
          <a:p>
            <a:pPr marL="0" indent="0"/>
            <a:r>
              <a:rPr lang="en-US" b="0" dirty="0">
                <a:latin typeface="Calibri" charset="0"/>
              </a:rPr>
              <a:t>1910 Subpart O - Machinery and Machine Guarding, Section Number 1910.215 (Abrasive wheel machinery)</a:t>
            </a:r>
          </a:p>
          <a:p>
            <a:pPr marL="0" indent="0">
              <a:buFont typeface="Arial" charset="0"/>
              <a:buNone/>
            </a:pPr>
            <a:endParaRPr lang="en-US" dirty="0">
              <a:latin typeface="Calibri" charset="0"/>
            </a:endParaRPr>
          </a:p>
          <a:p>
            <a:pPr marL="0" indent="0"/>
            <a:endParaRPr lang="en-US" dirty="0">
              <a:latin typeface="Calibri" charset="0"/>
            </a:endParaRPr>
          </a:p>
        </p:txBody>
      </p:sp>
    </p:spTree>
    <p:extLst>
      <p:ext uri="{BB962C8B-B14F-4D97-AF65-F5344CB8AC3E}">
        <p14:creationId xmlns:p14="http://schemas.microsoft.com/office/powerpoint/2010/main" val="3794641879"/>
      </p:ext>
    </p:extLst>
  </p:cSld>
  <p:clrMapOvr>
    <a:masterClrMapping/>
  </p:clrMapOvr>
  <mc:AlternateContent xmlns:mc="http://schemas.openxmlformats.org/markup-compatibility/2006">
    <mc:Choice xmlns:p14="http://schemas.microsoft.com/office/powerpoint/2010/main" Requires="p14">
      <p:transition spd="slow" p14:dur="2000">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Terrazzo</a:t>
            </a:r>
            <a:endParaRPr lang="en-US" dirty="0"/>
          </a:p>
        </p:txBody>
      </p:sp>
      <p:sp>
        <p:nvSpPr>
          <p:cNvPr id="3" name="Content Placeholder 2"/>
          <p:cNvSpPr>
            <a:spLocks noGrp="1"/>
          </p:cNvSpPr>
          <p:nvPr>
            <p:ph idx="1"/>
          </p:nvPr>
        </p:nvSpPr>
        <p:spPr>
          <a:xfrm>
            <a:off x="4343863" y="1503654"/>
            <a:ext cx="4000037" cy="4027853"/>
          </a:xfrm>
        </p:spPr>
        <p:txBody>
          <a:bodyPr>
            <a:normAutofit/>
          </a:bodyPr>
          <a:lstStyle/>
          <a:p>
            <a:pPr algn="ctr">
              <a:buFont typeface="Arial"/>
              <a:buChar char="•"/>
            </a:pPr>
            <a:r>
              <a:rPr lang="en-US" dirty="0" smtClean="0"/>
              <a:t>Most common in public buildings but also used in residential</a:t>
            </a:r>
          </a:p>
          <a:p>
            <a:pPr algn="ctr">
              <a:buFont typeface="Arial"/>
              <a:buChar char="•"/>
            </a:pPr>
            <a:r>
              <a:rPr lang="en-US" dirty="0" smtClean="0"/>
              <a:t>Best choice for a floor that will take heavy abuse (example below is a hospital floor)</a:t>
            </a:r>
            <a:endParaRPr lang="en-US" dirty="0"/>
          </a:p>
        </p:txBody>
      </p:sp>
      <p:pic>
        <p:nvPicPr>
          <p:cNvPr id="5122" name="Picture 2" descr="http://www.totalsupplysolutions.com.au/blog/wp-content/uploads/2013/03/hospital2-300x2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608" y="1503654"/>
            <a:ext cx="3263990" cy="3210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3330734"/>
      </p:ext>
    </p:extLst>
  </p:cSld>
  <p:clrMapOvr>
    <a:masterClrMapping/>
  </p:clrMapOvr>
  <mc:AlternateContent xmlns:mc="http://schemas.openxmlformats.org/markup-compatibility/2006">
    <mc:Choice xmlns:p14="http://schemas.microsoft.com/office/powerpoint/2010/main" Requires="p14">
      <p:transition spd="slow" p14:dur="2000">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circle(in)">
                                      <p:cBhvr>
                                        <p:cTn id="7" dur="1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r>
              <a:rPr lang="en-US" dirty="0">
                <a:latin typeface="Calibri Light" charset="0"/>
              </a:rPr>
              <a:t>OSHA</a:t>
            </a:r>
          </a:p>
        </p:txBody>
      </p:sp>
      <p:sp>
        <p:nvSpPr>
          <p:cNvPr id="3" name="Content Placeholder 2"/>
          <p:cNvSpPr>
            <a:spLocks noGrp="1"/>
          </p:cNvSpPr>
          <p:nvPr>
            <p:ph idx="1"/>
          </p:nvPr>
        </p:nvSpPr>
        <p:spPr/>
        <p:txBody>
          <a:bodyPr>
            <a:normAutofit/>
          </a:bodyPr>
          <a:lstStyle/>
          <a:p>
            <a:pPr marL="0" indent="0">
              <a:buFont typeface="Arial" charset="0"/>
              <a:buNone/>
            </a:pPr>
            <a:r>
              <a:rPr lang="en-US" b="0" u="sng" dirty="0">
                <a:latin typeface="Calibri" charset="0"/>
              </a:rPr>
              <a:t>1926 Subpart D - Occupational Health and Environmental Controls, Section Number 1926.57 (Ventilation)</a:t>
            </a:r>
          </a:p>
          <a:p>
            <a:pPr marL="0" indent="0">
              <a:buFont typeface="Arial" charset="0"/>
              <a:buNone/>
            </a:pPr>
            <a:endParaRPr lang="en-US" b="0" dirty="0">
              <a:latin typeface="Calibri" charset="0"/>
            </a:endParaRPr>
          </a:p>
          <a:p>
            <a:pPr marL="0" indent="0">
              <a:buFont typeface="Arial" charset="0"/>
              <a:buNone/>
            </a:pPr>
            <a:r>
              <a:rPr lang="en-US" b="0" dirty="0">
                <a:latin typeface="Calibri" charset="0"/>
              </a:rPr>
              <a:t>This section details the OSHA standards and official letters of interpretation of the standards relating to ventilation. When ventilation is used as an engineering control method, the system shall be installed and operated according to the requirements of this section. When hazardous substances exist or are produced in the course of construction, this section will contain information on the concentrations levels that hazardous substances shall not exceed.</a:t>
            </a:r>
          </a:p>
          <a:p>
            <a:pPr marL="0" indent="0">
              <a:buFont typeface="Arial" charset="0"/>
              <a:buNone/>
            </a:pPr>
            <a:endParaRPr lang="en-US" dirty="0">
              <a:latin typeface="Calibri" charset="0"/>
            </a:endParaRPr>
          </a:p>
          <a:p>
            <a:pPr marL="0" indent="0"/>
            <a:endParaRPr lang="en-US" dirty="0">
              <a:latin typeface="Calibri" charset="0"/>
            </a:endParaRPr>
          </a:p>
        </p:txBody>
      </p:sp>
    </p:spTree>
    <p:extLst>
      <p:ext uri="{BB962C8B-B14F-4D97-AF65-F5344CB8AC3E}">
        <p14:creationId xmlns:p14="http://schemas.microsoft.com/office/powerpoint/2010/main" val="4260198183"/>
      </p:ext>
    </p:extLst>
  </p:cSld>
  <p:clrMapOvr>
    <a:masterClrMapping/>
  </p:clrMapOvr>
  <mc:AlternateContent xmlns:mc="http://schemas.openxmlformats.org/markup-compatibility/2006">
    <mc:Choice xmlns:p14="http://schemas.microsoft.com/office/powerpoint/2010/main" Requires="p14">
      <p:transition spd="slow" p14:dur="2000">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dirty="0">
                <a:latin typeface="Calibri Light" charset="0"/>
              </a:rPr>
              <a:t>OSHA</a:t>
            </a:r>
          </a:p>
        </p:txBody>
      </p:sp>
      <p:sp>
        <p:nvSpPr>
          <p:cNvPr id="3" name="Content Placeholder 2"/>
          <p:cNvSpPr>
            <a:spLocks noGrp="1"/>
          </p:cNvSpPr>
          <p:nvPr>
            <p:ph idx="1"/>
          </p:nvPr>
        </p:nvSpPr>
        <p:spPr/>
        <p:txBody>
          <a:bodyPr>
            <a:normAutofit/>
          </a:bodyPr>
          <a:lstStyle/>
          <a:p>
            <a:pPr marL="0" indent="0">
              <a:buFont typeface="Arial" charset="0"/>
              <a:buNone/>
            </a:pPr>
            <a:r>
              <a:rPr lang="en-US" b="0" u="sng" dirty="0">
                <a:latin typeface="Calibri" charset="0"/>
              </a:rPr>
              <a:t>1926 Subpart D - Occupational Health and Environmental Controls, Section Number 1926.57 (Ventilation) Cont.</a:t>
            </a:r>
          </a:p>
          <a:p>
            <a:pPr marL="0" indent="0">
              <a:buFont typeface="Arial" charset="0"/>
              <a:buNone/>
            </a:pPr>
            <a:endParaRPr lang="en-US" dirty="0" smtClean="0">
              <a:latin typeface="Calibri" charset="0"/>
            </a:endParaRPr>
          </a:p>
          <a:p>
            <a:pPr marL="0" indent="0">
              <a:buFont typeface="Arial" charset="0"/>
              <a:buNone/>
            </a:pPr>
            <a:r>
              <a:rPr lang="en-US" dirty="0" smtClean="0">
                <a:latin typeface="Calibri" charset="0"/>
              </a:rPr>
              <a:t>Included </a:t>
            </a:r>
            <a:r>
              <a:rPr lang="en-US" dirty="0">
                <a:latin typeface="Calibri" charset="0"/>
              </a:rPr>
              <a:t>in this section are:</a:t>
            </a:r>
          </a:p>
          <a:p>
            <a:pPr marL="285750" indent="-285750">
              <a:buFont typeface="Arial"/>
              <a:buChar char="•"/>
            </a:pPr>
            <a:r>
              <a:rPr lang="en-US" b="0" dirty="0" smtClean="0">
                <a:latin typeface="Calibri" charset="0"/>
              </a:rPr>
              <a:t>design and operation requirements</a:t>
            </a:r>
          </a:p>
          <a:p>
            <a:pPr marL="285750" indent="-285750">
              <a:buFont typeface="Arial"/>
              <a:buChar char="•"/>
            </a:pPr>
            <a:r>
              <a:rPr lang="en-US" b="0" dirty="0" smtClean="0">
                <a:latin typeface="Calibri" charset="0"/>
              </a:rPr>
              <a:t>the duration of ventilation operations</a:t>
            </a:r>
          </a:p>
          <a:p>
            <a:pPr marL="285750" indent="-285750">
              <a:buFont typeface="Arial"/>
              <a:buChar char="•"/>
            </a:pPr>
            <a:r>
              <a:rPr lang="en-US" b="0" dirty="0" smtClean="0">
                <a:latin typeface="Calibri" charset="0"/>
              </a:rPr>
              <a:t>details on what is considered </a:t>
            </a:r>
            <a:r>
              <a:rPr lang="ja-JP" altLang="en-US" b="0" dirty="0" smtClean="0">
                <a:latin typeface="Calibri" charset="0"/>
              </a:rPr>
              <a:t>“</a:t>
            </a:r>
            <a:r>
              <a:rPr lang="en-US" b="0" dirty="0" smtClean="0">
                <a:latin typeface="Calibri" charset="0"/>
              </a:rPr>
              <a:t>breathable dust</a:t>
            </a:r>
            <a:r>
              <a:rPr lang="ja-JP" altLang="en-US" b="0" dirty="0" smtClean="0">
                <a:latin typeface="Calibri" charset="0"/>
              </a:rPr>
              <a:t>”</a:t>
            </a:r>
            <a:endParaRPr lang="en-US" b="0" dirty="0" smtClean="0">
              <a:latin typeface="Calibri" charset="0"/>
            </a:endParaRPr>
          </a:p>
          <a:p>
            <a:pPr marL="285750" indent="-285750">
              <a:buFont typeface="Arial"/>
              <a:buChar char="•"/>
            </a:pPr>
            <a:r>
              <a:rPr lang="en-US" b="0" dirty="0" smtClean="0">
                <a:latin typeface="Calibri" charset="0"/>
              </a:rPr>
              <a:t>required personal protective equipment used during operations</a:t>
            </a:r>
          </a:p>
          <a:p>
            <a:pPr marL="285750" indent="-285750">
              <a:buFont typeface="Arial"/>
              <a:buChar char="•"/>
            </a:pPr>
            <a:r>
              <a:rPr lang="en-US" b="0" dirty="0" smtClean="0">
                <a:latin typeface="Calibri" charset="0"/>
              </a:rPr>
              <a:t>ventilation requirements for surface coating operations</a:t>
            </a:r>
          </a:p>
          <a:p>
            <a:pPr marL="0" indent="0">
              <a:buFont typeface="Arial" charset="0"/>
              <a:buNone/>
            </a:pPr>
            <a:endParaRPr lang="en-US" dirty="0">
              <a:latin typeface="Calibri" charset="0"/>
            </a:endParaRPr>
          </a:p>
          <a:p>
            <a:pPr marL="0" indent="0"/>
            <a:endParaRPr lang="en-US" dirty="0">
              <a:latin typeface="Calibri" charset="0"/>
            </a:endParaRPr>
          </a:p>
        </p:txBody>
      </p:sp>
    </p:spTree>
    <p:extLst>
      <p:ext uri="{BB962C8B-B14F-4D97-AF65-F5344CB8AC3E}">
        <p14:creationId xmlns:p14="http://schemas.microsoft.com/office/powerpoint/2010/main" val="3556721625"/>
      </p:ext>
    </p:extLst>
  </p:cSld>
  <p:clrMapOvr>
    <a:masterClrMapping/>
  </p:clrMapOvr>
  <mc:AlternateContent xmlns:mc="http://schemas.openxmlformats.org/markup-compatibility/2006">
    <mc:Choice xmlns:p14="http://schemas.microsoft.com/office/powerpoint/2010/main" Requires="p14">
      <p:transition spd="slow" p14:dur="2000">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inVertic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arn(inVertical)">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r>
              <a:rPr lang="en-US" dirty="0" smtClean="0">
                <a:latin typeface="Calibri Light" charset="0"/>
              </a:rPr>
              <a:t>OSHA</a:t>
            </a:r>
            <a:endParaRPr lang="en-US" dirty="0">
              <a:latin typeface="Calibri Light" charset="0"/>
            </a:endParaRPr>
          </a:p>
        </p:txBody>
      </p:sp>
      <p:sp>
        <p:nvSpPr>
          <p:cNvPr id="14338" name="Content Placeholder 2"/>
          <p:cNvSpPr>
            <a:spLocks noGrp="1"/>
          </p:cNvSpPr>
          <p:nvPr>
            <p:ph idx="1"/>
          </p:nvPr>
        </p:nvSpPr>
        <p:spPr/>
        <p:txBody>
          <a:bodyPr/>
          <a:lstStyle/>
          <a:p>
            <a:pPr marL="0" indent="0">
              <a:buFont typeface="Arial" charset="0"/>
              <a:buNone/>
            </a:pPr>
            <a:r>
              <a:rPr lang="en-US" b="0" u="sng" dirty="0">
                <a:latin typeface="Calibri" charset="0"/>
              </a:rPr>
              <a:t>1910 Subpart O - Machinery and Machine Guarding, Section Number 1910.215 (Abrasive wheel machinery)</a:t>
            </a:r>
          </a:p>
          <a:p>
            <a:pPr marL="0" indent="0">
              <a:buFont typeface="Arial" charset="0"/>
              <a:buNone/>
            </a:pPr>
            <a:endParaRPr lang="en-US" b="0" u="sng" dirty="0">
              <a:latin typeface="Calibri" charset="0"/>
            </a:endParaRPr>
          </a:p>
          <a:p>
            <a:pPr marL="0" indent="0">
              <a:buFont typeface="Arial" charset="0"/>
              <a:buNone/>
            </a:pPr>
            <a:r>
              <a:rPr lang="en-US" b="0" dirty="0">
                <a:latin typeface="Calibri" charset="0"/>
              </a:rPr>
              <a:t>This section details the OSHA standards and official letters of interpretation of the standards related to abrasive wheel machinery safety. It will contain information about the required mechanical design for abrasive wheel machinery, safety guard design and requirements, essential personal protective gear (PPE), work rests, grinding wheel speed, and inspection guides.</a:t>
            </a:r>
          </a:p>
          <a:p>
            <a:pPr marL="0" indent="0">
              <a:buFont typeface="Arial" charset="0"/>
              <a:buNone/>
            </a:pPr>
            <a:endParaRPr lang="en-US" b="1" u="sng" dirty="0">
              <a:latin typeface="Calibri" charset="0"/>
            </a:endParaRPr>
          </a:p>
        </p:txBody>
      </p:sp>
    </p:spTree>
    <p:extLst>
      <p:ext uri="{BB962C8B-B14F-4D97-AF65-F5344CB8AC3E}">
        <p14:creationId xmlns:p14="http://schemas.microsoft.com/office/powerpoint/2010/main" val="28198824"/>
      </p:ext>
    </p:extLst>
  </p:cSld>
  <p:clrMapOvr>
    <a:masterClrMapping/>
  </p:clrMapOvr>
  <mc:AlternateContent xmlns:mc="http://schemas.openxmlformats.org/markup-compatibility/2006">
    <mc:Choice xmlns:p14="http://schemas.microsoft.com/office/powerpoint/2010/main" Requires="p14">
      <p:transition spd="slow" p14:dur="2000">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animEffect transition="in" filter="barn(inVertical)">
                                      <p:cBhvr>
                                        <p:cTn id="7" dur="500"/>
                                        <p:tgtEl>
                                          <p:spTgt spid="143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338">
                                            <p:txEl>
                                              <p:pRg st="2" end="2"/>
                                            </p:txEl>
                                          </p:spTgt>
                                        </p:tgtEl>
                                        <p:attrNameLst>
                                          <p:attrName>style.visibility</p:attrName>
                                        </p:attrNameLst>
                                      </p:cBhvr>
                                      <p:to>
                                        <p:strVal val="visible"/>
                                      </p:to>
                                    </p:set>
                                    <p:animEffect transition="in" filter="barn(inVertical)">
                                      <p:cBhvr>
                                        <p:cTn id="12" dur="500"/>
                                        <p:tgtEl>
                                          <p:spTgt spid="1433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dirty="0">
                <a:latin typeface="Calibri Light" charset="0"/>
              </a:rPr>
              <a:t>ASTM International</a:t>
            </a:r>
          </a:p>
        </p:txBody>
      </p:sp>
      <p:sp>
        <p:nvSpPr>
          <p:cNvPr id="3" name="Content Placeholder 2"/>
          <p:cNvSpPr>
            <a:spLocks noGrp="1"/>
          </p:cNvSpPr>
          <p:nvPr>
            <p:ph idx="1"/>
          </p:nvPr>
        </p:nvSpPr>
        <p:spPr/>
        <p:txBody>
          <a:bodyPr>
            <a:normAutofit/>
          </a:bodyPr>
          <a:lstStyle/>
          <a:p>
            <a:pPr>
              <a:lnSpc>
                <a:spcPct val="80000"/>
              </a:lnSpc>
            </a:pPr>
            <a:r>
              <a:rPr lang="en-US" b="0" dirty="0">
                <a:latin typeface="Calibri" charset="0"/>
              </a:rPr>
              <a:t>There are a few ASTM references that can be utilized during the installation of terrazzo flooring. One of them is ASTM F710-11 Standard Practice for Preparing Concrete Floors to Receive Resilient Flooring.</a:t>
            </a:r>
          </a:p>
          <a:p>
            <a:pPr>
              <a:lnSpc>
                <a:spcPct val="80000"/>
              </a:lnSpc>
              <a:buFont typeface="Arial" charset="0"/>
              <a:buNone/>
            </a:pPr>
            <a:endParaRPr lang="en-US" b="0" dirty="0">
              <a:latin typeface="Calibri" charset="0"/>
            </a:endParaRPr>
          </a:p>
          <a:p>
            <a:pPr>
              <a:lnSpc>
                <a:spcPct val="80000"/>
              </a:lnSpc>
            </a:pPr>
            <a:r>
              <a:rPr lang="en-US" b="0" dirty="0">
                <a:latin typeface="Calibri" charset="0"/>
              </a:rPr>
              <a:t>ASTM F710-11 covers the procedure for determining whether concrete floors are acceptable for the installation of resilient flooring, in this case terrazzo flooring. It will provide ways to ensure that concrete flooring meets the acceptable requirements. Also, it will cover the necessary preparation of concrete floors prior to the installation of resilient flooring.</a:t>
            </a:r>
          </a:p>
          <a:p>
            <a:pPr>
              <a:lnSpc>
                <a:spcPct val="80000"/>
              </a:lnSpc>
            </a:pPr>
            <a:endParaRPr lang="en-US" dirty="0">
              <a:latin typeface="Calibri" charset="0"/>
            </a:endParaRPr>
          </a:p>
        </p:txBody>
      </p:sp>
    </p:spTree>
    <p:extLst>
      <p:ext uri="{BB962C8B-B14F-4D97-AF65-F5344CB8AC3E}">
        <p14:creationId xmlns:p14="http://schemas.microsoft.com/office/powerpoint/2010/main" val="396886064"/>
      </p:ext>
    </p:extLst>
  </p:cSld>
  <p:clrMapOvr>
    <a:masterClrMapping/>
  </p:clrMapOvr>
  <mc:AlternateContent xmlns:mc="http://schemas.openxmlformats.org/markup-compatibility/2006">
    <mc:Choice xmlns:p14="http://schemas.microsoft.com/office/powerpoint/2010/main" Requires="p14">
      <p:transition spd="slow" p14:dur="2000">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385"/>
                                        </p:tgtEl>
                                        <p:attrNameLst>
                                          <p:attrName>style.visibility</p:attrName>
                                        </p:attrNameLst>
                                      </p:cBhvr>
                                      <p:to>
                                        <p:strVal val="visible"/>
                                      </p:to>
                                    </p:set>
                                    <p:animEffect transition="in" filter="circle(in)">
                                      <p:cBhvr>
                                        <p:cTn id="7" dur="1000"/>
                                        <p:tgtEl>
                                          <p:spTgt spid="1638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 grpId="0"/>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953248"/>
            <a:ext cx="9144000" cy="5307702"/>
          </a:xfrm>
        </p:spPr>
        <p:txBody>
          <a:bodyPr>
            <a:normAutofit/>
          </a:bodyPr>
          <a:lstStyle/>
          <a:p>
            <a:pPr>
              <a:buFont typeface="Arial"/>
              <a:buChar char="•"/>
            </a:pPr>
            <a:r>
              <a:rPr lang="en-US" sz="1500" b="0" dirty="0" smtClean="0">
                <a:cs typeface="Calibri"/>
              </a:rPr>
              <a:t>“The Benefits of Terrazzo Flooring.” </a:t>
            </a:r>
            <a:r>
              <a:rPr lang="en-US" sz="1500" b="0" i="1" dirty="0" smtClean="0">
                <a:cs typeface="Calibri"/>
              </a:rPr>
              <a:t>Master Terrazzo Technology.</a:t>
            </a:r>
            <a:r>
              <a:rPr lang="en-US" sz="1500" b="0" dirty="0" smtClean="0">
                <a:cs typeface="Calibri"/>
              </a:rPr>
              <a:t>  Master Terrazzo Inc., 2013. Web. 24 November 2015.</a:t>
            </a:r>
          </a:p>
          <a:p>
            <a:pPr>
              <a:buFont typeface="Arial"/>
              <a:buChar char="•"/>
            </a:pPr>
            <a:r>
              <a:rPr lang="en-US" sz="1500" b="0" dirty="0" smtClean="0">
                <a:cs typeface="Calibri"/>
              </a:rPr>
              <a:t>“Terrazzo Flooring Pros and Cons.” </a:t>
            </a:r>
            <a:r>
              <a:rPr lang="en-US" sz="1500" b="0" i="1" dirty="0" smtClean="0">
                <a:cs typeface="Calibri"/>
              </a:rPr>
              <a:t>Your Home and Improvement &amp; Lifestyle Guide.  </a:t>
            </a:r>
            <a:r>
              <a:rPr lang="en-US" sz="1500" b="0" dirty="0" smtClean="0">
                <a:cs typeface="Calibri"/>
              </a:rPr>
              <a:t>YourCityResource.com, 2011.  Web.  24 November 2015.</a:t>
            </a:r>
          </a:p>
          <a:p>
            <a:pPr>
              <a:buFont typeface="Arial"/>
              <a:buChar char="•"/>
            </a:pPr>
            <a:r>
              <a:rPr lang="en-US" sz="1500" b="0" dirty="0">
                <a:cs typeface="Calibri"/>
              </a:rPr>
              <a:t>"How to Install Terrazzo?" </a:t>
            </a:r>
            <a:r>
              <a:rPr lang="en-US" sz="1500" b="0" i="1" dirty="0">
                <a:cs typeface="Calibri"/>
              </a:rPr>
              <a:t>Cabella Stone</a:t>
            </a:r>
            <a:r>
              <a:rPr lang="en-US" sz="1500" b="0" dirty="0">
                <a:cs typeface="Calibri"/>
              </a:rPr>
              <a:t>. Cabella Stone Corp., n.d. Web. 30 Nov. 2015.</a:t>
            </a:r>
          </a:p>
          <a:p>
            <a:pPr>
              <a:buFont typeface="Arial"/>
              <a:buChar char="•"/>
            </a:pPr>
            <a:r>
              <a:rPr lang="en-US" sz="1500" b="0" dirty="0">
                <a:cs typeface="Calibri"/>
              </a:rPr>
              <a:t>"CCIS Terrazzo Installation." </a:t>
            </a:r>
            <a:r>
              <a:rPr lang="en-US" sz="1500" b="0" i="1" dirty="0">
                <a:cs typeface="Calibri"/>
              </a:rPr>
              <a:t>Scott Parsons</a:t>
            </a:r>
            <a:r>
              <a:rPr lang="en-US" sz="1500" b="0" dirty="0">
                <a:cs typeface="Calibri"/>
              </a:rPr>
              <a:t>. N.p., 17 Nov. 2009. Web. 30 Nov. 2015.</a:t>
            </a:r>
          </a:p>
          <a:p>
            <a:pPr>
              <a:buFont typeface="Arial"/>
              <a:buChar char="•"/>
            </a:pPr>
            <a:r>
              <a:rPr lang="en-US" sz="1500" b="0" dirty="0">
                <a:cs typeface="Calibri"/>
              </a:rPr>
              <a:t>"How to Lay Terrazzo Floors | DoItYourself.com." </a:t>
            </a:r>
            <a:r>
              <a:rPr lang="en-US" sz="1500" b="0" i="1" dirty="0">
                <a:cs typeface="Calibri"/>
              </a:rPr>
              <a:t>How to Lay Terrazzo Floors | DoItYourself.com</a:t>
            </a:r>
            <a:r>
              <a:rPr lang="en-US" sz="1500" b="0" dirty="0">
                <a:cs typeface="Calibri"/>
              </a:rPr>
              <a:t>. N.p., n.d. Web. 30 Nov. 2015</a:t>
            </a:r>
            <a:r>
              <a:rPr lang="en-US" sz="1500" b="0" dirty="0" smtClean="0">
                <a:cs typeface="Calibri"/>
              </a:rPr>
              <a:t>.</a:t>
            </a:r>
          </a:p>
          <a:p>
            <a:pPr>
              <a:buFont typeface="Arial"/>
              <a:buChar char="•"/>
            </a:pPr>
            <a:r>
              <a:rPr lang="en-US" sz="1500" b="0" dirty="0"/>
              <a:t>"Patent US8033079 - Method of Manufacturing Terrazzo Tiles, Terrazzo Tiles and Flooring System Assembled with Terrazzo Tiles." </a:t>
            </a:r>
            <a:r>
              <a:rPr lang="en-US" sz="1500" b="0" i="1" dirty="0"/>
              <a:t>Google Books</a:t>
            </a:r>
            <a:r>
              <a:rPr lang="en-US" sz="1500" b="0" dirty="0"/>
              <a:t>. N.p., n.d. Web. 29 Nov. 2015.</a:t>
            </a:r>
          </a:p>
          <a:p>
            <a:pPr>
              <a:buFont typeface="Arial"/>
              <a:buChar char="•"/>
            </a:pPr>
            <a:r>
              <a:rPr lang="en-US" sz="1500" b="0" dirty="0"/>
              <a:t>"Installing Terrazzo Tiles - How to Install Thin Terrazzo Tile." </a:t>
            </a:r>
            <a:r>
              <a:rPr lang="en-US" sz="1500" b="0" i="1" dirty="0"/>
              <a:t>Installing Terrazzo Tiles - How to Install Thin Terrazzo Tile</a:t>
            </a:r>
            <a:r>
              <a:rPr lang="en-US" sz="1500" b="0" dirty="0"/>
              <a:t>. N.p., n.d. Web. 29 Nov. 2015.</a:t>
            </a:r>
          </a:p>
          <a:p>
            <a:pPr>
              <a:buFont typeface="Arial"/>
              <a:buChar char="•"/>
            </a:pPr>
            <a:r>
              <a:rPr lang="en-US" sz="1500" b="0" dirty="0"/>
              <a:t> "Types and Systems | National Terrazzo and Mosaic Association." </a:t>
            </a:r>
            <a:r>
              <a:rPr lang="en-US" sz="1500" b="0" i="1" dirty="0"/>
              <a:t>Types and Systems | National Terrazzo and Mosaic Association</a:t>
            </a:r>
            <a:r>
              <a:rPr lang="en-US" sz="1500" b="0" dirty="0"/>
              <a:t>. Web. 1 Dec. 2015.</a:t>
            </a:r>
          </a:p>
          <a:p>
            <a:pPr>
              <a:buFont typeface="Arial"/>
              <a:buChar char="•"/>
            </a:pPr>
            <a:endParaRPr lang="en-US" b="0" dirty="0">
              <a:cs typeface="Calibri"/>
            </a:endParaRPr>
          </a:p>
          <a:p>
            <a:pPr>
              <a:buFont typeface="Arial"/>
              <a:buChar char="•"/>
            </a:pPr>
            <a:endParaRPr lang="en-US" b="0" dirty="0" smtClean="0"/>
          </a:p>
        </p:txBody>
      </p:sp>
      <p:sp>
        <p:nvSpPr>
          <p:cNvPr id="5" name="Title 1"/>
          <p:cNvSpPr txBox="1">
            <a:spLocks/>
          </p:cNvSpPr>
          <p:nvPr/>
        </p:nvSpPr>
        <p:spPr>
          <a:xfrm>
            <a:off x="373529" y="5580231"/>
            <a:ext cx="8441764" cy="695063"/>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endParaRPr lang="en-US" sz="4000" dirty="0"/>
          </a:p>
        </p:txBody>
      </p:sp>
      <p:sp>
        <p:nvSpPr>
          <p:cNvPr id="2" name="TextBox 1"/>
          <p:cNvSpPr txBox="1"/>
          <p:nvPr/>
        </p:nvSpPr>
        <p:spPr>
          <a:xfrm>
            <a:off x="0" y="284418"/>
            <a:ext cx="9143999" cy="523220"/>
          </a:xfrm>
          <a:prstGeom prst="rect">
            <a:avLst/>
          </a:prstGeom>
          <a:noFill/>
        </p:spPr>
        <p:txBody>
          <a:bodyPr wrap="square" rtlCol="0">
            <a:spAutoFit/>
          </a:bodyPr>
          <a:lstStyle/>
          <a:p>
            <a:r>
              <a:rPr lang="en-US" sz="2800" dirty="0" smtClean="0">
                <a:latin typeface="+mj-lt"/>
              </a:rPr>
              <a:t>WORKS CITED</a:t>
            </a:r>
            <a:endParaRPr lang="en-US" sz="2800" dirty="0">
              <a:latin typeface="+mj-lt"/>
            </a:endParaRPr>
          </a:p>
        </p:txBody>
      </p:sp>
    </p:spTree>
    <p:extLst>
      <p:ext uri="{BB962C8B-B14F-4D97-AF65-F5344CB8AC3E}">
        <p14:creationId xmlns:p14="http://schemas.microsoft.com/office/powerpoint/2010/main" val="2414957844"/>
      </p:ext>
    </p:extLst>
  </p:cSld>
  <p:clrMapOvr>
    <a:masterClrMapping/>
  </p:clrMapOvr>
  <mc:AlternateContent xmlns:mc="http://schemas.openxmlformats.org/markup-compatibility/2006">
    <mc:Choice xmlns:p14="http://schemas.microsoft.com/office/powerpoint/2010/main" Requires="p14">
      <p:transition spd="slow" p14:dur="2000">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1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1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ircle(in)">
                                      <p:cBhvr>
                                        <p:cTn id="42"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2020"/>
            <a:ext cx="9144000" cy="548640"/>
          </a:xfrm>
        </p:spPr>
        <p:txBody>
          <a:bodyPr/>
          <a:lstStyle/>
          <a:p>
            <a:r>
              <a:rPr lang="en-US" dirty="0" smtClean="0"/>
              <a:t>Works Cited </a:t>
            </a:r>
            <a:endParaRPr lang="en-US" dirty="0"/>
          </a:p>
        </p:txBody>
      </p:sp>
      <p:sp>
        <p:nvSpPr>
          <p:cNvPr id="3" name="Content Placeholder 2"/>
          <p:cNvSpPr>
            <a:spLocks noGrp="1"/>
          </p:cNvSpPr>
          <p:nvPr>
            <p:ph idx="1"/>
          </p:nvPr>
        </p:nvSpPr>
        <p:spPr>
          <a:xfrm>
            <a:off x="-1" y="914401"/>
            <a:ext cx="9044593" cy="4106688"/>
          </a:xfrm>
        </p:spPr>
        <p:txBody>
          <a:bodyPr>
            <a:normAutofit lnSpcReduction="10000"/>
          </a:bodyPr>
          <a:lstStyle/>
          <a:p>
            <a:pPr>
              <a:buFont typeface="Arial"/>
              <a:buChar char="•"/>
            </a:pPr>
            <a:r>
              <a:rPr lang="en-US" sz="1500" b="0" dirty="0" smtClean="0"/>
              <a:t>"</a:t>
            </a:r>
            <a:r>
              <a:rPr lang="en-US" sz="1500" b="0" dirty="0"/>
              <a:t>Epoxy Terrazzo | National Terrazzo and Mosaic Association." </a:t>
            </a:r>
            <a:r>
              <a:rPr lang="en-US" sz="1500" b="0" i="1" dirty="0"/>
              <a:t>Epoxy Terrazzo | National Terrazzo and Mosaic Association</a:t>
            </a:r>
            <a:r>
              <a:rPr lang="en-US" sz="1500" b="0" dirty="0"/>
              <a:t>. Web. 1 Dec. 2015.</a:t>
            </a:r>
          </a:p>
          <a:p>
            <a:pPr>
              <a:buFont typeface="Arial"/>
              <a:buChar char="•"/>
            </a:pPr>
            <a:r>
              <a:rPr lang="en-US" sz="1500" b="0" dirty="0" smtClean="0"/>
              <a:t>"</a:t>
            </a:r>
            <a:r>
              <a:rPr lang="en-US" sz="1500" b="0" dirty="0"/>
              <a:t>Sand Cushion Terrazzo | National Terrazzo and Mosaic Association." </a:t>
            </a:r>
            <a:r>
              <a:rPr lang="en-US" sz="1500" b="0" i="1" dirty="0"/>
              <a:t>Sand Cushion Terrazzo | National Terrazzo and Mosaic Association</a:t>
            </a:r>
            <a:r>
              <a:rPr lang="en-US" sz="1500" b="0" dirty="0"/>
              <a:t>. Web. 1 Dec. 2015.</a:t>
            </a:r>
          </a:p>
          <a:p>
            <a:pPr>
              <a:buFont typeface="Arial"/>
              <a:buChar char="•"/>
            </a:pPr>
            <a:r>
              <a:rPr lang="en-US" sz="1500" b="0" dirty="0" smtClean="0"/>
              <a:t>"</a:t>
            </a:r>
            <a:r>
              <a:rPr lang="en-US" sz="1500" b="0" dirty="0"/>
              <a:t>Bonded Terrazzo | National Terrazzo and Mosaic Association." </a:t>
            </a:r>
            <a:r>
              <a:rPr lang="en-US" sz="1500" b="0" i="1" dirty="0"/>
              <a:t>Bonded Terrazzo | National Terrazzo and Mosaic Association</a:t>
            </a:r>
            <a:r>
              <a:rPr lang="en-US" sz="1500" b="0" dirty="0"/>
              <a:t>. Web. 1 Dec. 2015.</a:t>
            </a:r>
          </a:p>
          <a:p>
            <a:pPr>
              <a:buFont typeface="Arial"/>
              <a:buChar char="•"/>
            </a:pPr>
            <a:r>
              <a:rPr lang="en-US" sz="1500" b="0" dirty="0" smtClean="0"/>
              <a:t>"</a:t>
            </a:r>
            <a:r>
              <a:rPr lang="en-US" sz="1500" b="0" dirty="0"/>
              <a:t>Monolithic Terrazzo | National Terrazzo and Mosaic Association." </a:t>
            </a:r>
            <a:r>
              <a:rPr lang="en-US" sz="1500" b="0" i="1" dirty="0"/>
              <a:t>Monolithic Terrazzo | National Terrazzo and Mosaic Association</a:t>
            </a:r>
            <a:r>
              <a:rPr lang="en-US" sz="1500" b="0" dirty="0"/>
              <a:t>. Web. 1 Dec. 2015</a:t>
            </a:r>
            <a:r>
              <a:rPr lang="en-US" sz="1500" b="0" dirty="0" smtClean="0"/>
              <a:t>.</a:t>
            </a:r>
          </a:p>
          <a:p>
            <a:pPr>
              <a:buFont typeface="Arial"/>
              <a:buChar char="•"/>
            </a:pPr>
            <a:r>
              <a:rPr lang="en-US" sz="1500" b="0" dirty="0"/>
              <a:t>“Polyacrylate Terrazzo | National Terrazzo and Mosaic Association." </a:t>
            </a:r>
            <a:r>
              <a:rPr lang="en-US" sz="1500" b="0" i="1" dirty="0"/>
              <a:t>Monolithic Terrazzo | National Terrazzo and Mosaic Association</a:t>
            </a:r>
            <a:r>
              <a:rPr lang="en-US" sz="1500" b="0" dirty="0"/>
              <a:t>. Web. 1 Dec. 2015.</a:t>
            </a:r>
          </a:p>
          <a:p>
            <a:pPr>
              <a:buFont typeface="Arial"/>
              <a:buChar char="•"/>
            </a:pPr>
            <a:r>
              <a:rPr lang="en-US" sz="1500" b="0" dirty="0"/>
              <a:t>  "Rustic Terrazzo | National Terrazzo and Mosaic Association." </a:t>
            </a:r>
            <a:r>
              <a:rPr lang="en-US" sz="1500" b="0" i="1" dirty="0"/>
              <a:t>Rustic Terrazzo | National Terrazzo and Mosaic Association</a:t>
            </a:r>
            <a:r>
              <a:rPr lang="en-US" sz="1500" b="0" dirty="0"/>
              <a:t>. Web. 1 Dec. 2015</a:t>
            </a:r>
            <a:r>
              <a:rPr lang="en-US" sz="1500" b="0" dirty="0" smtClean="0"/>
              <a:t>.</a:t>
            </a:r>
          </a:p>
          <a:p>
            <a:pPr>
              <a:buFont typeface="Arial"/>
              <a:buChar char="•"/>
            </a:pPr>
            <a:r>
              <a:rPr lang="en-US" sz="1500" b="0" dirty="0"/>
              <a:t>"Generic Terrazzo." </a:t>
            </a:r>
            <a:r>
              <a:rPr lang="en-US" sz="1500" b="0" i="1" dirty="0"/>
              <a:t>http://nist.gov/</a:t>
            </a:r>
            <a:r>
              <a:rPr lang="en-US" sz="1500" b="0" dirty="0"/>
              <a:t>. Web. 1 Dec. 2015. &lt;http://ws680.nist.gov/bees/ProductListFiles/Generic Terrazzo.pdf&gt;. </a:t>
            </a:r>
          </a:p>
          <a:p>
            <a:pPr>
              <a:buFont typeface="Arial"/>
              <a:buChar char="•"/>
            </a:pPr>
            <a:r>
              <a:rPr lang="en-US" sz="1500" b="0" dirty="0"/>
              <a:t> "Master Terrazzo | Frequently Asked Questions." </a:t>
            </a:r>
            <a:r>
              <a:rPr lang="en-US" sz="1500" b="0" i="1" dirty="0"/>
              <a:t>Master Terrazzo FAQs Comments</a:t>
            </a:r>
            <a:r>
              <a:rPr lang="en-US" sz="1500" b="0" dirty="0"/>
              <a:t>. Web. 1 Dec. 2015</a:t>
            </a:r>
            <a:r>
              <a:rPr lang="en-US" sz="1500" b="0" dirty="0" smtClean="0"/>
              <a:t>.</a:t>
            </a:r>
          </a:p>
          <a:p>
            <a:pPr>
              <a:buFont typeface="Arial"/>
              <a:buChar char="•"/>
            </a:pPr>
            <a:endParaRPr lang="en-US" sz="1500" b="0" dirty="0"/>
          </a:p>
          <a:p>
            <a:pPr>
              <a:buFont typeface="Arial"/>
              <a:buChar char="•"/>
            </a:pPr>
            <a:endParaRPr lang="en-US" b="0" dirty="0" smtClean="0"/>
          </a:p>
        </p:txBody>
      </p:sp>
    </p:spTree>
    <p:extLst>
      <p:ext uri="{BB962C8B-B14F-4D97-AF65-F5344CB8AC3E}">
        <p14:creationId xmlns:p14="http://schemas.microsoft.com/office/powerpoint/2010/main" val="537553323"/>
      </p:ext>
    </p:extLst>
  </p:cSld>
  <p:clrMapOvr>
    <a:masterClrMapping/>
  </p:clrMapOvr>
  <mc:AlternateContent xmlns:mc="http://schemas.openxmlformats.org/markup-compatibility/2006">
    <mc:Choice xmlns:p14="http://schemas.microsoft.com/office/powerpoint/2010/main" Requires="p14">
      <p:transition spd="slow" p14:dur="2000">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1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1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ircle(in)">
                                      <p:cBhvr>
                                        <p:cTn id="42"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2187"/>
            <a:ext cx="9144000" cy="548640"/>
          </a:xfrm>
        </p:spPr>
        <p:txBody>
          <a:bodyPr/>
          <a:lstStyle/>
          <a:p>
            <a:r>
              <a:rPr lang="en-US" dirty="0" smtClean="0"/>
              <a:t>Works cited</a:t>
            </a:r>
            <a:endParaRPr lang="en-US" dirty="0"/>
          </a:p>
        </p:txBody>
      </p:sp>
      <p:sp>
        <p:nvSpPr>
          <p:cNvPr id="3" name="Content Placeholder 2"/>
          <p:cNvSpPr>
            <a:spLocks noGrp="1"/>
          </p:cNvSpPr>
          <p:nvPr>
            <p:ph idx="1"/>
          </p:nvPr>
        </p:nvSpPr>
        <p:spPr>
          <a:xfrm>
            <a:off x="0" y="602873"/>
            <a:ext cx="9143999" cy="5511066"/>
          </a:xfrm>
        </p:spPr>
        <p:txBody>
          <a:bodyPr>
            <a:normAutofit/>
          </a:bodyPr>
          <a:lstStyle/>
          <a:p>
            <a:pPr>
              <a:buFont typeface="Arial"/>
              <a:buChar char="•"/>
            </a:pPr>
            <a:r>
              <a:rPr lang="en-US" sz="1450" b="0" dirty="0" smtClean="0"/>
              <a:t>"</a:t>
            </a:r>
            <a:r>
              <a:rPr lang="en-US" sz="1450" b="0" dirty="0"/>
              <a:t>ASTM F710 - 11 Standard Practice for Preparing Concrete Floors to Receive Resilient Flooring." </a:t>
            </a:r>
            <a:r>
              <a:rPr lang="en-US" sz="1450" b="0" i="1" dirty="0"/>
              <a:t>ASTM F710 - 11 Standard Practice for Preparing Concrete Floors to Receive Resilient Flooring</a:t>
            </a:r>
            <a:r>
              <a:rPr lang="en-US" sz="1450" b="0" dirty="0"/>
              <a:t>. Web. 1 Dec. 2015. </a:t>
            </a:r>
          </a:p>
          <a:p>
            <a:pPr>
              <a:buFont typeface="Arial"/>
              <a:buChar char="•"/>
            </a:pPr>
            <a:r>
              <a:rPr lang="en-US" sz="1450" b="0" dirty="0"/>
              <a:t> </a:t>
            </a:r>
            <a:r>
              <a:rPr lang="en-US" sz="1450" b="0" dirty="0" smtClean="0"/>
              <a:t>"</a:t>
            </a:r>
            <a:r>
              <a:rPr lang="en-US" sz="1450" b="0" dirty="0"/>
              <a:t>ASTM International - ASTM Fact Sheet." </a:t>
            </a:r>
            <a:r>
              <a:rPr lang="en-US" sz="1450" b="0" i="1" dirty="0"/>
              <a:t>ASTM International - ASTM Fact Sheet</a:t>
            </a:r>
            <a:r>
              <a:rPr lang="en-US" sz="1450" b="0" dirty="0"/>
              <a:t>. Web. 1 Dec. 2015. </a:t>
            </a:r>
          </a:p>
          <a:p>
            <a:pPr>
              <a:buFont typeface="Arial"/>
              <a:buChar char="•"/>
            </a:pPr>
            <a:r>
              <a:rPr lang="en-US" sz="1450" b="0" dirty="0"/>
              <a:t> </a:t>
            </a:r>
            <a:r>
              <a:rPr lang="en-US" sz="1450" b="0" dirty="0" smtClean="0"/>
              <a:t>"</a:t>
            </a:r>
            <a:r>
              <a:rPr lang="en-US" sz="1450" b="0" dirty="0"/>
              <a:t>Detailed Overview." </a:t>
            </a:r>
            <a:r>
              <a:rPr lang="en-US" sz="1450" b="0" i="1" dirty="0"/>
              <a:t>ASTM International -</a:t>
            </a:r>
            <a:r>
              <a:rPr lang="en-US" sz="1450" b="0" dirty="0"/>
              <a:t>. Web. 1 Dec. 2015. </a:t>
            </a:r>
          </a:p>
          <a:p>
            <a:pPr>
              <a:buFont typeface="Arial"/>
              <a:buChar char="•"/>
            </a:pPr>
            <a:r>
              <a:rPr lang="en-US" sz="1450" b="0" dirty="0"/>
              <a:t> </a:t>
            </a:r>
            <a:r>
              <a:rPr lang="en-US" sz="1450" b="0" i="1" dirty="0" smtClean="0"/>
              <a:t>Wikipedia</a:t>
            </a:r>
            <a:r>
              <a:rPr lang="en-US" sz="1450" b="0" dirty="0"/>
              <a:t>. Wikimedia Foundation. Web. 1 Dec. 2015. &lt;https://en.wikipedia.org/wiki/ASTM_International&gt;. </a:t>
            </a:r>
          </a:p>
          <a:p>
            <a:pPr>
              <a:buFont typeface="Arial"/>
              <a:buChar char="•"/>
            </a:pPr>
            <a:r>
              <a:rPr lang="en-US" sz="1450" b="0" dirty="0"/>
              <a:t> </a:t>
            </a:r>
            <a:r>
              <a:rPr lang="en-US" sz="1450" b="0" dirty="0" smtClean="0"/>
              <a:t>"</a:t>
            </a:r>
            <a:r>
              <a:rPr lang="en-US" sz="1450" b="0" dirty="0"/>
              <a:t>Volatile Organic Compounds (VOCs) in Commonly Used Products." </a:t>
            </a:r>
            <a:r>
              <a:rPr lang="en-US" sz="1450" b="0" i="1" dirty="0"/>
              <a:t>Volatile Organic Compounds (VOCs) in Commonly Used Products</a:t>
            </a:r>
            <a:r>
              <a:rPr lang="en-US" sz="1450" b="0" dirty="0"/>
              <a:t>. Web. 1 Dec. 2015. </a:t>
            </a:r>
          </a:p>
          <a:p>
            <a:pPr>
              <a:buFont typeface="Arial"/>
              <a:buChar char="•"/>
            </a:pPr>
            <a:r>
              <a:rPr lang="en-US" sz="1450" b="0" dirty="0"/>
              <a:t> </a:t>
            </a:r>
            <a:r>
              <a:rPr lang="en-US" sz="1450" b="0" i="1" dirty="0" smtClean="0"/>
              <a:t>Wikipedia</a:t>
            </a:r>
            <a:r>
              <a:rPr lang="en-US" sz="1450" b="0" dirty="0"/>
              <a:t>. Wikimedia Foundation. Web. 1 Dec. 2015. &lt;https://en.wikipedia.org/wiki/Volatile_organic_compound#US&gt;. </a:t>
            </a:r>
            <a:endParaRPr lang="en-US" sz="1450" b="0" dirty="0" smtClean="0"/>
          </a:p>
          <a:p>
            <a:pPr>
              <a:buFont typeface="Arial"/>
              <a:buChar char="•"/>
            </a:pPr>
            <a:r>
              <a:rPr lang="en-US" sz="1450" b="0" i="1" dirty="0"/>
              <a:t>Wikipedia</a:t>
            </a:r>
            <a:r>
              <a:rPr lang="en-US" sz="1450" b="0" dirty="0"/>
              <a:t>. Wikimedia Foundation. Web. 1 Dec. 2015. &lt;https://en.wikipedia.org/wiki/Sick_building_syndrome&gt;. </a:t>
            </a:r>
          </a:p>
          <a:p>
            <a:pPr>
              <a:buFont typeface="Arial"/>
              <a:buChar char="•"/>
            </a:pPr>
            <a:r>
              <a:rPr lang="en-US" sz="1450" b="0" dirty="0"/>
              <a:t> </a:t>
            </a:r>
            <a:r>
              <a:rPr lang="en-US" sz="1450" b="0" dirty="0" smtClean="0"/>
              <a:t>"</a:t>
            </a:r>
            <a:r>
              <a:rPr lang="en-US" sz="1450" b="0" dirty="0"/>
              <a:t>Tox Town - Volatile Organic Compounds (VOCs) - Toxic Chemicals and Environmental Health Risks Where You Live and Work - Text Version." </a:t>
            </a:r>
            <a:r>
              <a:rPr lang="en-US" sz="1450" b="0" i="1" dirty="0"/>
              <a:t>Tox Town - Volatile Organic Compounds (VOCs) - Toxic Chemicals and Environmental Health Risks Where You Live and Work - Text Version</a:t>
            </a:r>
            <a:r>
              <a:rPr lang="en-US" sz="1450" b="0" dirty="0"/>
              <a:t>. Web. 1 Dec. 2015. </a:t>
            </a:r>
          </a:p>
          <a:p>
            <a:pPr>
              <a:buFont typeface="Arial"/>
              <a:buChar char="•"/>
            </a:pPr>
            <a:r>
              <a:rPr lang="en-US" sz="1450" b="0" dirty="0"/>
              <a:t> </a:t>
            </a:r>
            <a:r>
              <a:rPr lang="en-US" sz="1450" b="0" dirty="0" smtClean="0"/>
              <a:t>"</a:t>
            </a:r>
            <a:r>
              <a:rPr lang="en-US" sz="1450" b="0" dirty="0"/>
              <a:t>About OSHA Page." </a:t>
            </a:r>
            <a:r>
              <a:rPr lang="en-US" sz="1450" b="0" i="1" dirty="0"/>
              <a:t>About OSHA Page</a:t>
            </a:r>
            <a:r>
              <a:rPr lang="en-US" sz="1450" b="0" dirty="0"/>
              <a:t>. Web. 1 Dec. 2015. </a:t>
            </a:r>
          </a:p>
          <a:p>
            <a:pPr marL="0" indent="0"/>
            <a:endParaRPr lang="en-US" sz="1500" b="0" dirty="0"/>
          </a:p>
          <a:p>
            <a:pPr>
              <a:buFont typeface="Arial"/>
              <a:buChar char="•"/>
            </a:pPr>
            <a:endParaRPr lang="en-US" b="0" dirty="0"/>
          </a:p>
          <a:p>
            <a:endParaRPr lang="en-US" dirty="0"/>
          </a:p>
        </p:txBody>
      </p:sp>
    </p:spTree>
    <p:extLst>
      <p:ext uri="{BB962C8B-B14F-4D97-AF65-F5344CB8AC3E}">
        <p14:creationId xmlns:p14="http://schemas.microsoft.com/office/powerpoint/2010/main" val="1714471528"/>
      </p:ext>
    </p:extLst>
  </p:cSld>
  <p:clrMapOvr>
    <a:masterClrMapping/>
  </p:clrMapOvr>
  <mc:AlternateContent xmlns:mc="http://schemas.openxmlformats.org/markup-compatibility/2006">
    <mc:Choice xmlns:p14="http://schemas.microsoft.com/office/powerpoint/2010/main" Requires="p14">
      <p:transition spd="slow" p14:dur="2000">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Vertical)">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760"/>
            <a:ext cx="9144000" cy="548640"/>
          </a:xfrm>
        </p:spPr>
        <p:txBody>
          <a:bodyPr/>
          <a:lstStyle/>
          <a:p>
            <a:r>
              <a:rPr lang="en-US" dirty="0" smtClean="0"/>
              <a:t>WORKS CITED</a:t>
            </a:r>
            <a:endParaRPr lang="en-US" dirty="0"/>
          </a:p>
        </p:txBody>
      </p:sp>
      <p:sp>
        <p:nvSpPr>
          <p:cNvPr id="3" name="Content Placeholder 2"/>
          <p:cNvSpPr>
            <a:spLocks noGrp="1"/>
          </p:cNvSpPr>
          <p:nvPr>
            <p:ph idx="1"/>
          </p:nvPr>
        </p:nvSpPr>
        <p:spPr>
          <a:xfrm>
            <a:off x="0" y="1100628"/>
            <a:ext cx="9144000" cy="3579849"/>
          </a:xfrm>
        </p:spPr>
        <p:txBody>
          <a:bodyPr>
            <a:normAutofit/>
          </a:bodyPr>
          <a:lstStyle/>
          <a:p>
            <a:r>
              <a:rPr lang="en-US" sz="1400" dirty="0"/>
              <a:t> </a:t>
            </a:r>
          </a:p>
          <a:p>
            <a:pPr>
              <a:buFont typeface="Arial"/>
              <a:buChar char="•"/>
            </a:pPr>
            <a:r>
              <a:rPr lang="en-US" sz="1400" b="0" dirty="0"/>
              <a:t>"Abrasive Wheel Machinery." </a:t>
            </a:r>
            <a:r>
              <a:rPr lang="en-US" sz="1400" b="0" i="1" dirty="0"/>
              <a:t>Occupational Safety &amp; Health Administration</a:t>
            </a:r>
            <a:r>
              <a:rPr lang="en-US" sz="1400" b="0" dirty="0"/>
              <a:t>. Web. 1 Dec. 2015. </a:t>
            </a:r>
          </a:p>
          <a:p>
            <a:pPr>
              <a:buFont typeface="Arial"/>
              <a:buChar char="•"/>
            </a:pPr>
            <a:r>
              <a:rPr lang="en-US" sz="1400" b="0" dirty="0"/>
              <a:t> </a:t>
            </a:r>
            <a:r>
              <a:rPr lang="en-US" sz="1400" b="0" dirty="0" smtClean="0"/>
              <a:t>"</a:t>
            </a:r>
            <a:r>
              <a:rPr lang="en-US" sz="1400" b="0" dirty="0"/>
              <a:t>Ventilation." </a:t>
            </a:r>
            <a:r>
              <a:rPr lang="en-US" sz="1400" b="0" i="1" dirty="0"/>
              <a:t>Occupational Safety &amp; Health Administration</a:t>
            </a:r>
            <a:r>
              <a:rPr lang="en-US" sz="1400" b="0" dirty="0"/>
              <a:t>. Web. 1 Dec. 2015. </a:t>
            </a:r>
          </a:p>
          <a:p>
            <a:pPr>
              <a:buFont typeface="Arial"/>
              <a:buChar char="•"/>
            </a:pPr>
            <a:r>
              <a:rPr lang="en-US" sz="1400" b="0" dirty="0"/>
              <a:t> </a:t>
            </a:r>
            <a:r>
              <a:rPr lang="en-US" sz="1400" b="0" dirty="0" smtClean="0"/>
              <a:t>"</a:t>
            </a:r>
            <a:r>
              <a:rPr lang="en-US" sz="1400" b="0" dirty="0"/>
              <a:t>Safety and Health Topics | Ventilation." </a:t>
            </a:r>
            <a:r>
              <a:rPr lang="en-US" sz="1400" b="0" i="1" dirty="0"/>
              <a:t>Safety and Health Topics | Ventilation</a:t>
            </a:r>
            <a:r>
              <a:rPr lang="en-US" sz="1400" b="0" dirty="0"/>
              <a:t>. Web. 1 Dec. 2015. </a:t>
            </a:r>
          </a:p>
          <a:p>
            <a:pPr>
              <a:buFont typeface="Arial"/>
              <a:buChar char="•"/>
            </a:pPr>
            <a:r>
              <a:rPr lang="en-US" sz="1400" b="0" dirty="0"/>
              <a:t> </a:t>
            </a:r>
            <a:r>
              <a:rPr lang="en-US" sz="1400" b="0" dirty="0" smtClean="0"/>
              <a:t>"</a:t>
            </a:r>
            <a:r>
              <a:rPr lang="en-US" sz="1400" b="0" dirty="0"/>
              <a:t>Safety and Health Topics | Concrete and Concrete Products - Manufacturing and Construction - OSHA Standards." </a:t>
            </a:r>
            <a:r>
              <a:rPr lang="en-US" sz="1400" b="0" i="1" dirty="0"/>
              <a:t>Safety and Health Topics | Concrete and Concrete Products - Manufacturing and Construction - OSHA Standards</a:t>
            </a:r>
            <a:r>
              <a:rPr lang="en-US" sz="1400" b="0" dirty="0"/>
              <a:t>. Web. 1 Dec. 2015. </a:t>
            </a:r>
          </a:p>
          <a:p>
            <a:pPr marL="0" indent="0"/>
            <a:endParaRPr lang="en-US" dirty="0"/>
          </a:p>
        </p:txBody>
      </p:sp>
    </p:spTree>
    <p:extLst>
      <p:ext uri="{BB962C8B-B14F-4D97-AF65-F5344CB8AC3E}">
        <p14:creationId xmlns:p14="http://schemas.microsoft.com/office/powerpoint/2010/main" val="2390175736"/>
      </p:ext>
    </p:extLst>
  </p:cSld>
  <p:clrMapOvr>
    <a:masterClrMapping/>
  </p:clrMapOvr>
  <mc:AlternateContent xmlns:mc="http://schemas.openxmlformats.org/markup-compatibility/2006">
    <mc:Choice xmlns:p14="http://schemas.microsoft.com/office/powerpoint/2010/main" Requires="p14">
      <p:transition spd="slow" p14:dur="2000">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73529" y="5580231"/>
            <a:ext cx="8441764" cy="695063"/>
          </a:xfrm>
        </p:spPr>
        <p:txBody>
          <a:bodyPr>
            <a:noAutofit/>
          </a:bodyPr>
          <a:lstStyle/>
          <a:p>
            <a:r>
              <a:rPr lang="en-US" dirty="0"/>
              <a:t>Attributes </a:t>
            </a:r>
            <a:r>
              <a:rPr lang="en-US" dirty="0" smtClean="0"/>
              <a:t>of Terrazzo </a:t>
            </a:r>
            <a:r>
              <a:rPr lang="en-US" dirty="0"/>
              <a:t>F</a:t>
            </a:r>
            <a:r>
              <a:rPr lang="en-US" dirty="0" smtClean="0"/>
              <a:t>looring</a:t>
            </a:r>
            <a:endParaRPr lang="en-US" dirty="0"/>
          </a:p>
        </p:txBody>
      </p:sp>
      <p:pic>
        <p:nvPicPr>
          <p:cNvPr id="4" name="Content Placeholder 3"/>
          <p:cNvPicPr>
            <a:picLocks noGrp="1" noChangeAspect="1"/>
          </p:cNvPicPr>
          <p:nvPr>
            <p:ph idx="1"/>
          </p:nvPr>
        </p:nvPicPr>
        <p:blipFill>
          <a:blip r:embed="rId2"/>
          <a:srcRect t="18237" b="18237"/>
          <a:stretch>
            <a:fillRect/>
          </a:stretch>
        </p:blipFill>
        <p:spPr>
          <a:xfrm>
            <a:off x="245856" y="505062"/>
            <a:ext cx="8658223" cy="4121177"/>
          </a:xfrm>
        </p:spPr>
      </p:pic>
    </p:spTree>
    <p:extLst>
      <p:ext uri="{BB962C8B-B14F-4D97-AF65-F5344CB8AC3E}">
        <p14:creationId xmlns:p14="http://schemas.microsoft.com/office/powerpoint/2010/main" val="513027400"/>
      </p:ext>
    </p:extLst>
  </p:cSld>
  <p:clrMapOvr>
    <a:masterClrMapping/>
  </p:clrMapOvr>
  <mc:AlternateContent xmlns:mc="http://schemas.openxmlformats.org/markup-compatibility/2006">
    <mc:Choice xmlns:p14="http://schemas.microsoft.com/office/powerpoint/2010/main" Requires="p14">
      <p:transition spd="slow" p14:dur="2000">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rot="10800000" flipH="1" flipV="1">
            <a:off x="366486" y="5537627"/>
            <a:ext cx="8427849" cy="797273"/>
          </a:xfrm>
        </p:spPr>
        <p:txBody>
          <a:bodyPr>
            <a:normAutofit/>
          </a:bodyPr>
          <a:lstStyle/>
          <a:p>
            <a:r>
              <a:rPr lang="en-US" dirty="0" smtClean="0"/>
              <a:t>Attributes of Terrazzo </a:t>
            </a:r>
            <a:r>
              <a:rPr lang="en-US" dirty="0"/>
              <a:t>F</a:t>
            </a:r>
            <a:r>
              <a:rPr lang="en-US" dirty="0" smtClean="0"/>
              <a:t>looring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36065713"/>
              </p:ext>
            </p:extLst>
          </p:nvPr>
        </p:nvGraphicFramePr>
        <p:xfrm>
          <a:off x="352055" y="276647"/>
          <a:ext cx="8373879" cy="45719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9042084"/>
      </p:ext>
    </p:extLst>
  </p:cSld>
  <p:clrMapOvr>
    <a:masterClrMapping/>
  </p:clrMapOvr>
  <mc:AlternateContent xmlns:mc="http://schemas.openxmlformats.org/markup-compatibility/2006">
    <mc:Choice xmlns:p14="http://schemas.microsoft.com/office/powerpoint/2010/main" Requires="p14">
      <p:transition spd="slow" p14:dur="2000">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rot="10800000" flipH="1" flipV="1">
            <a:off x="0" y="151492"/>
            <a:ext cx="9143999" cy="963935"/>
          </a:xfrm>
        </p:spPr>
        <p:txBody>
          <a:bodyPr>
            <a:normAutofit/>
          </a:bodyPr>
          <a:lstStyle/>
          <a:p>
            <a:r>
              <a:rPr lang="en-US" dirty="0" smtClean="0"/>
              <a:t>	Attributes</a:t>
            </a:r>
            <a:endParaRPr lang="en-US" dirty="0"/>
          </a:p>
        </p:txBody>
      </p:sp>
      <p:sp>
        <p:nvSpPr>
          <p:cNvPr id="3" name="Content Placeholder 2"/>
          <p:cNvSpPr>
            <a:spLocks noGrp="1"/>
          </p:cNvSpPr>
          <p:nvPr>
            <p:ph idx="1"/>
          </p:nvPr>
        </p:nvSpPr>
        <p:spPr>
          <a:xfrm>
            <a:off x="375211" y="1368290"/>
            <a:ext cx="8413419" cy="3089910"/>
          </a:xfrm>
        </p:spPr>
        <p:txBody>
          <a:bodyPr>
            <a:normAutofit/>
          </a:bodyPr>
          <a:lstStyle/>
          <a:p>
            <a:pPr marL="0" indent="0">
              <a:buNone/>
            </a:pPr>
            <a:r>
              <a:rPr lang="en-US" sz="2800" u="sng" dirty="0" smtClean="0"/>
              <a:t>Aesthetics:</a:t>
            </a:r>
          </a:p>
          <a:p>
            <a:pPr fontAlgn="base">
              <a:buFont typeface="Arial"/>
              <a:buChar char="•"/>
            </a:pPr>
            <a:r>
              <a:rPr lang="en-US" sz="2000" dirty="0" smtClean="0"/>
              <a:t>Terrazzo </a:t>
            </a:r>
            <a:r>
              <a:rPr lang="en-US" sz="2000" dirty="0"/>
              <a:t>brings design flexibility not available in other flooring </a:t>
            </a:r>
            <a:r>
              <a:rPr lang="en-US" sz="2000" dirty="0" smtClean="0"/>
              <a:t>systems. It is actually flexible enough to fit even the most complex floor design.</a:t>
            </a:r>
            <a:endParaRPr lang="en-US" sz="2000" dirty="0"/>
          </a:p>
          <a:p>
            <a:pPr fontAlgn="base">
              <a:buFont typeface="Arial"/>
              <a:buChar char="•"/>
            </a:pPr>
            <a:r>
              <a:rPr lang="en-US" sz="2000" dirty="0" smtClean="0"/>
              <a:t>There is also an </a:t>
            </a:r>
            <a:r>
              <a:rPr lang="en-US" sz="2000" dirty="0"/>
              <a:t>unlimited color range coupled with a plethora of aggregate options from mother of pearl, to marble, to recycled </a:t>
            </a:r>
            <a:r>
              <a:rPr lang="en-US" sz="2000" dirty="0" smtClean="0"/>
              <a:t>glass.</a:t>
            </a:r>
          </a:p>
          <a:p>
            <a:pPr fontAlgn="base">
              <a:buFont typeface="Arial"/>
              <a:buChar char="•"/>
            </a:pPr>
            <a:r>
              <a:rPr lang="en-US" sz="2000" dirty="0" smtClean="0"/>
              <a:t>“Whether </a:t>
            </a:r>
            <a:r>
              <a:rPr lang="en-US" sz="2000" dirty="0"/>
              <a:t>you’re looking for a modern monochromatic </a:t>
            </a:r>
            <a:r>
              <a:rPr lang="en-US" sz="2000" dirty="0" smtClean="0"/>
              <a:t>look or </a:t>
            </a:r>
            <a:r>
              <a:rPr lang="en-US" sz="2000" dirty="0"/>
              <a:t>detailed artistic work with a photographic quality, terrazzo is your </a:t>
            </a:r>
            <a:r>
              <a:rPr lang="en-US" sz="2000" dirty="0" smtClean="0"/>
              <a:t>canvas.</a:t>
            </a:r>
            <a:endParaRPr lang="en-US" sz="2000" dirty="0"/>
          </a:p>
          <a:p>
            <a:endParaRPr lang="en-US" u="sng" dirty="0"/>
          </a:p>
        </p:txBody>
      </p:sp>
    </p:spTree>
    <p:extLst>
      <p:ext uri="{BB962C8B-B14F-4D97-AF65-F5344CB8AC3E}">
        <p14:creationId xmlns:p14="http://schemas.microsoft.com/office/powerpoint/2010/main" val="1241386572"/>
      </p:ext>
    </p:extLst>
  </p:cSld>
  <p:clrMapOvr>
    <a:masterClrMapping/>
  </p:clrMapOvr>
  <mc:AlternateContent xmlns:mc="http://schemas.openxmlformats.org/markup-compatibility/2006">
    <mc:Choice xmlns:p14="http://schemas.microsoft.com/office/powerpoint/2010/main" Requires="p14">
      <p:transition spd="slow" p14:dur="2000">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7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7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75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7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215" y="348821"/>
            <a:ext cx="8471142" cy="548640"/>
          </a:xfrm>
        </p:spPr>
        <p:txBody>
          <a:bodyPr>
            <a:noAutofit/>
          </a:bodyPr>
          <a:lstStyle/>
          <a:p>
            <a:r>
              <a:rPr lang="en-US" dirty="0" smtClean="0"/>
              <a:t>Attributes</a:t>
            </a:r>
            <a:endParaRPr lang="en-US" dirty="0"/>
          </a:p>
        </p:txBody>
      </p:sp>
      <p:sp>
        <p:nvSpPr>
          <p:cNvPr id="3" name="Content Placeholder 2"/>
          <p:cNvSpPr>
            <a:spLocks noGrp="1"/>
          </p:cNvSpPr>
          <p:nvPr>
            <p:ph idx="1"/>
          </p:nvPr>
        </p:nvSpPr>
        <p:spPr>
          <a:xfrm>
            <a:off x="375215" y="1281335"/>
            <a:ext cx="8326828" cy="4261998"/>
          </a:xfrm>
        </p:spPr>
        <p:txBody>
          <a:bodyPr>
            <a:normAutofit/>
          </a:bodyPr>
          <a:lstStyle/>
          <a:p>
            <a:pPr marL="0" indent="0">
              <a:buNone/>
            </a:pPr>
            <a:r>
              <a:rPr lang="en-US" sz="2800" u="sng" dirty="0" smtClean="0"/>
              <a:t>Green:</a:t>
            </a:r>
          </a:p>
          <a:p>
            <a:pPr fontAlgn="base">
              <a:buFont typeface="Arial"/>
              <a:buChar char="•"/>
            </a:pPr>
            <a:r>
              <a:rPr lang="en-US" sz="2000" dirty="0" smtClean="0"/>
              <a:t>Terrazzo Flooring possessing </a:t>
            </a:r>
            <a:r>
              <a:rPr lang="en-US" sz="2000" dirty="0"/>
              <a:t>a compressive strength of nearly 500 pounds per square inch, some of the earliest terrazzo-like floors created almost 10,000 years ago still exist in the middle east </a:t>
            </a:r>
            <a:r>
              <a:rPr lang="en-US" sz="2000" dirty="0" smtClean="0"/>
              <a:t>today.</a:t>
            </a:r>
            <a:endParaRPr lang="en-US" sz="2000" dirty="0"/>
          </a:p>
          <a:p>
            <a:pPr fontAlgn="base">
              <a:buFont typeface="Arial"/>
              <a:buChar char="•"/>
            </a:pPr>
            <a:r>
              <a:rPr lang="en-US" sz="2000" dirty="0" smtClean="0"/>
              <a:t>Ancient </a:t>
            </a:r>
            <a:r>
              <a:rPr lang="en-US" sz="2000" dirty="0"/>
              <a:t>terrazzo is remarkably analogous to modern </a:t>
            </a:r>
            <a:r>
              <a:rPr lang="en-US" sz="2000" dirty="0" smtClean="0"/>
              <a:t>cement </a:t>
            </a:r>
            <a:r>
              <a:rPr lang="en-US" sz="2000" dirty="0"/>
              <a:t>terrazzo, almost to the point of </a:t>
            </a:r>
            <a:r>
              <a:rPr lang="en-US" sz="2000" dirty="0" smtClean="0"/>
              <a:t>being indistinguishable. </a:t>
            </a:r>
            <a:r>
              <a:rPr lang="en-US" sz="2000" dirty="0"/>
              <a:t>The fact that these floors are still serviceable and beautiful after many centuries is clear confirmation of the superior sustainability of </a:t>
            </a:r>
            <a:r>
              <a:rPr lang="en-US" sz="2000" dirty="0" smtClean="0"/>
              <a:t>terrazzo.</a:t>
            </a:r>
          </a:p>
          <a:p>
            <a:pPr fontAlgn="base">
              <a:buFont typeface="Arial"/>
              <a:buChar char="•"/>
            </a:pPr>
            <a:r>
              <a:rPr lang="en-US" sz="2000" dirty="0" smtClean="0"/>
              <a:t> These </a:t>
            </a:r>
            <a:r>
              <a:rPr lang="en-US" sz="2000" dirty="0"/>
              <a:t>floors are </a:t>
            </a:r>
            <a:r>
              <a:rPr lang="en-US" sz="2000" dirty="0" smtClean="0"/>
              <a:t>even made </a:t>
            </a:r>
            <a:r>
              <a:rPr lang="en-US" sz="2000" dirty="0"/>
              <a:t>from all-natural </a:t>
            </a:r>
            <a:r>
              <a:rPr lang="en-US" sz="2000" dirty="0" smtClean="0"/>
              <a:t>materials; </a:t>
            </a:r>
            <a:r>
              <a:rPr lang="en-US" sz="2000" dirty="0"/>
              <a:t>they </a:t>
            </a:r>
            <a:r>
              <a:rPr lang="en-US" sz="2000" dirty="0" smtClean="0"/>
              <a:t>are </a:t>
            </a:r>
            <a:r>
              <a:rPr lang="en-US" sz="2000" dirty="0"/>
              <a:t>completely </a:t>
            </a:r>
            <a:r>
              <a:rPr lang="en-US" sz="2000" dirty="0" smtClean="0"/>
              <a:t>recyclable so they </a:t>
            </a:r>
            <a:r>
              <a:rPr lang="en-US" sz="2000" dirty="0"/>
              <a:t>do their part for the </a:t>
            </a:r>
            <a:r>
              <a:rPr lang="en-US" sz="2000" dirty="0" smtClean="0"/>
              <a:t>environment.</a:t>
            </a:r>
          </a:p>
          <a:p>
            <a:pPr fontAlgn="base">
              <a:buFont typeface="Arial"/>
              <a:buChar char="•"/>
            </a:pPr>
            <a:endParaRPr lang="en-US" sz="2000" u="sng" dirty="0"/>
          </a:p>
        </p:txBody>
      </p:sp>
    </p:spTree>
    <p:extLst>
      <p:ext uri="{BB962C8B-B14F-4D97-AF65-F5344CB8AC3E}">
        <p14:creationId xmlns:p14="http://schemas.microsoft.com/office/powerpoint/2010/main" val="2242915994"/>
      </p:ext>
    </p:extLst>
  </p:cSld>
  <p:clrMapOvr>
    <a:masterClrMapping/>
  </p:clrMapOvr>
  <mc:AlternateContent xmlns:mc="http://schemas.openxmlformats.org/markup-compatibility/2006">
    <mc:Choice xmlns:p14="http://schemas.microsoft.com/office/powerpoint/2010/main" Requires="p14">
      <p:transition spd="slow" p14:dur="2000">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9007</TotalTime>
  <Words>3292</Words>
  <Application>Microsoft Macintosh PowerPoint</Application>
  <PresentationFormat>On-screen Show (4:3)</PresentationFormat>
  <Paragraphs>283</Paragraphs>
  <Slides>57</Slides>
  <Notes>0</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Angles</vt:lpstr>
      <vt:lpstr>Production and Installation of Terrazzo Flooring</vt:lpstr>
      <vt:lpstr>History of Terrazzo Flooring</vt:lpstr>
      <vt:lpstr>Terrazzo In America </vt:lpstr>
      <vt:lpstr> Purpose of Terrazzo </vt:lpstr>
      <vt:lpstr>Purpose of Terrazzo</vt:lpstr>
      <vt:lpstr>Attributes of Terrazzo Flooring</vt:lpstr>
      <vt:lpstr>Attributes of Terrazzo Flooring</vt:lpstr>
      <vt:lpstr> Attributes</vt:lpstr>
      <vt:lpstr>Attributes</vt:lpstr>
      <vt:lpstr> Attributes</vt:lpstr>
      <vt:lpstr> Attributes</vt:lpstr>
      <vt:lpstr> Attributes</vt:lpstr>
      <vt:lpstr>Components of terrazzo flooring</vt:lpstr>
      <vt:lpstr>Raw Materials Used</vt:lpstr>
      <vt:lpstr>Manufacturing Terrazzo</vt:lpstr>
      <vt:lpstr>Life Cycle Cost</vt:lpstr>
      <vt:lpstr>Types of Terrazzo</vt:lpstr>
      <vt:lpstr>Epoxy Terrazzo</vt:lpstr>
      <vt:lpstr>Sand Cushioned Terrazzo</vt:lpstr>
      <vt:lpstr>Bonded Terrazzo</vt:lpstr>
      <vt:lpstr>Monolithic Terrazzo</vt:lpstr>
      <vt:lpstr>Polyacrylate Terrazzo</vt:lpstr>
      <vt:lpstr>Rustic Terrazzo</vt:lpstr>
      <vt:lpstr>PowerPoint Presentation</vt:lpstr>
      <vt:lpstr>Required Equipment</vt:lpstr>
      <vt:lpstr>Required Equipment</vt:lpstr>
      <vt:lpstr>Required Equipment</vt:lpstr>
      <vt:lpstr>Required Equipment</vt:lpstr>
      <vt:lpstr>Required Equipment</vt:lpstr>
      <vt:lpstr>Required Equipment</vt:lpstr>
      <vt:lpstr>Required Equipment</vt:lpstr>
      <vt:lpstr>Installation Process</vt:lpstr>
      <vt:lpstr>Surface Prep</vt:lpstr>
      <vt:lpstr>Terrazzo Flooring Installation Materials</vt:lpstr>
      <vt:lpstr> Crack Detailing</vt:lpstr>
      <vt:lpstr> Strip Layout</vt:lpstr>
      <vt:lpstr>Mixing</vt:lpstr>
      <vt:lpstr>Pouring</vt:lpstr>
      <vt:lpstr>Grinding</vt:lpstr>
      <vt:lpstr>Grouting</vt:lpstr>
      <vt:lpstr>Polish and Sealer</vt:lpstr>
      <vt:lpstr>Sequence</vt:lpstr>
      <vt:lpstr>End Result</vt:lpstr>
      <vt:lpstr>Safety &amp; Codes</vt:lpstr>
      <vt:lpstr>Safety &amp; Codes</vt:lpstr>
      <vt:lpstr>Volatile Organic Compounds (VOC)</vt:lpstr>
      <vt:lpstr>Volatile Organic Compounds (VOC)</vt:lpstr>
      <vt:lpstr>OSHA</vt:lpstr>
      <vt:lpstr>OSHA</vt:lpstr>
      <vt:lpstr>OSHA</vt:lpstr>
      <vt:lpstr>OSHA</vt:lpstr>
      <vt:lpstr>OSHA</vt:lpstr>
      <vt:lpstr>ASTM International</vt:lpstr>
      <vt:lpstr>PowerPoint Presentation</vt:lpstr>
      <vt:lpstr>Works Cited </vt:lpstr>
      <vt:lpstr>Works cited</vt:lpstr>
      <vt:lpstr>WORKS CITED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Production and Installation of Terrazzo Flooring</dc:title>
  <dc:creator>Clayton Guillory</dc:creator>
  <cp:lastModifiedBy>Clayton Guillory</cp:lastModifiedBy>
  <cp:revision>40</cp:revision>
  <dcterms:created xsi:type="dcterms:W3CDTF">2015-11-24T16:41:42Z</dcterms:created>
  <dcterms:modified xsi:type="dcterms:W3CDTF">2015-12-02T05:31:31Z</dcterms:modified>
</cp:coreProperties>
</file>